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3"/>
  </p:notesMasterIdLst>
  <p:handoutMasterIdLst>
    <p:handoutMasterId r:id="rId84"/>
  </p:handout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4" r:id="rId77"/>
    <p:sldId id="333" r:id="rId78"/>
    <p:sldId id="335" r:id="rId79"/>
    <p:sldId id="336" r:id="rId80"/>
    <p:sldId id="337" r:id="rId81"/>
    <p:sldId id="338"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6FF"/>
    <a:srgbClr val="99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7440" autoAdjust="0"/>
  </p:normalViewPr>
  <p:slideViewPr>
    <p:cSldViewPr snapToGrid="0">
      <p:cViewPr>
        <p:scale>
          <a:sx n="100" d="100"/>
          <a:sy n="100" d="100"/>
        </p:scale>
        <p:origin x="-5" y="-773"/>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is Genar" userId="03fa76b0-30d8-4388-a602-a1e23cd5d82f" providerId="ADAL" clId="{272A4434-1963-45CC-9519-968E0BF7515D}"/>
    <pc:docChg chg="undo custSel modSld">
      <pc:chgData name="Isis Genar" userId="03fa76b0-30d8-4388-a602-a1e23cd5d82f" providerId="ADAL" clId="{272A4434-1963-45CC-9519-968E0BF7515D}" dt="2022-08-19T15:15:34.521" v="281" actId="20577"/>
      <pc:docMkLst>
        <pc:docMk/>
      </pc:docMkLst>
      <pc:sldChg chg="modSp mod">
        <pc:chgData name="Isis Genar" userId="03fa76b0-30d8-4388-a602-a1e23cd5d82f" providerId="ADAL" clId="{272A4434-1963-45CC-9519-968E0BF7515D}" dt="2022-08-17T15:45:56.533" v="2" actId="20577"/>
        <pc:sldMkLst>
          <pc:docMk/>
          <pc:sldMk cId="1438204343" sldId="258"/>
        </pc:sldMkLst>
        <pc:spChg chg="mod">
          <ac:chgData name="Isis Genar" userId="03fa76b0-30d8-4388-a602-a1e23cd5d82f" providerId="ADAL" clId="{272A4434-1963-45CC-9519-968E0BF7515D}" dt="2022-08-17T15:45:56.533" v="2" actId="20577"/>
          <ac:spMkLst>
            <pc:docMk/>
            <pc:sldMk cId="1438204343" sldId="258"/>
            <ac:spMk id="6" creationId="{391FEF57-FB85-4647-9989-DF454A2F40D3}"/>
          </ac:spMkLst>
        </pc:spChg>
      </pc:sldChg>
      <pc:sldChg chg="modSp mod">
        <pc:chgData name="Isis Genar" userId="03fa76b0-30d8-4388-a602-a1e23cd5d82f" providerId="ADAL" clId="{272A4434-1963-45CC-9519-968E0BF7515D}" dt="2022-08-17T15:47:12.583" v="24" actId="20577"/>
        <pc:sldMkLst>
          <pc:docMk/>
          <pc:sldMk cId="173583238" sldId="261"/>
        </pc:sldMkLst>
        <pc:spChg chg="mod">
          <ac:chgData name="Isis Genar" userId="03fa76b0-30d8-4388-a602-a1e23cd5d82f" providerId="ADAL" clId="{272A4434-1963-45CC-9519-968E0BF7515D}" dt="2022-08-17T15:47:12.583" v="24" actId="20577"/>
          <ac:spMkLst>
            <pc:docMk/>
            <pc:sldMk cId="173583238" sldId="261"/>
            <ac:spMk id="6" creationId="{391FEF57-FB85-4647-9989-DF454A2F40D3}"/>
          </ac:spMkLst>
        </pc:spChg>
      </pc:sldChg>
      <pc:sldChg chg="modSp mod">
        <pc:chgData name="Isis Genar" userId="03fa76b0-30d8-4388-a602-a1e23cd5d82f" providerId="ADAL" clId="{272A4434-1963-45CC-9519-968E0BF7515D}" dt="2022-08-17T15:48:40.758" v="42" actId="20577"/>
        <pc:sldMkLst>
          <pc:docMk/>
          <pc:sldMk cId="2498840999" sldId="263"/>
        </pc:sldMkLst>
        <pc:spChg chg="mod">
          <ac:chgData name="Isis Genar" userId="03fa76b0-30d8-4388-a602-a1e23cd5d82f" providerId="ADAL" clId="{272A4434-1963-45CC-9519-968E0BF7515D}" dt="2022-08-17T15:48:40.758" v="42" actId="20577"/>
          <ac:spMkLst>
            <pc:docMk/>
            <pc:sldMk cId="2498840999" sldId="263"/>
            <ac:spMk id="6" creationId="{391FEF57-FB85-4647-9989-DF454A2F40D3}"/>
          </ac:spMkLst>
        </pc:spChg>
      </pc:sldChg>
      <pc:sldChg chg="modSp mod">
        <pc:chgData name="Isis Genar" userId="03fa76b0-30d8-4388-a602-a1e23cd5d82f" providerId="ADAL" clId="{272A4434-1963-45CC-9519-968E0BF7515D}" dt="2022-08-17T15:50:04.523" v="81" actId="313"/>
        <pc:sldMkLst>
          <pc:docMk/>
          <pc:sldMk cId="832439334" sldId="265"/>
        </pc:sldMkLst>
        <pc:spChg chg="mod">
          <ac:chgData name="Isis Genar" userId="03fa76b0-30d8-4388-a602-a1e23cd5d82f" providerId="ADAL" clId="{272A4434-1963-45CC-9519-968E0BF7515D}" dt="2022-08-17T15:50:04.523" v="81" actId="313"/>
          <ac:spMkLst>
            <pc:docMk/>
            <pc:sldMk cId="832439334" sldId="265"/>
            <ac:spMk id="6" creationId="{391FEF57-FB85-4647-9989-DF454A2F40D3}"/>
          </ac:spMkLst>
        </pc:spChg>
      </pc:sldChg>
      <pc:sldChg chg="modSp mod">
        <pc:chgData name="Isis Genar" userId="03fa76b0-30d8-4388-a602-a1e23cd5d82f" providerId="ADAL" clId="{272A4434-1963-45CC-9519-968E0BF7515D}" dt="2022-08-17T15:51:44.441" v="122" actId="313"/>
        <pc:sldMkLst>
          <pc:docMk/>
          <pc:sldMk cId="2921843927" sldId="267"/>
        </pc:sldMkLst>
        <pc:spChg chg="mod">
          <ac:chgData name="Isis Genar" userId="03fa76b0-30d8-4388-a602-a1e23cd5d82f" providerId="ADAL" clId="{272A4434-1963-45CC-9519-968E0BF7515D}" dt="2022-08-17T15:51:44.441" v="122" actId="313"/>
          <ac:spMkLst>
            <pc:docMk/>
            <pc:sldMk cId="2921843927" sldId="267"/>
            <ac:spMk id="6" creationId="{391FEF57-FB85-4647-9989-DF454A2F40D3}"/>
          </ac:spMkLst>
        </pc:spChg>
      </pc:sldChg>
      <pc:sldChg chg="modSp mod">
        <pc:chgData name="Isis Genar" userId="03fa76b0-30d8-4388-a602-a1e23cd5d82f" providerId="ADAL" clId="{272A4434-1963-45CC-9519-968E0BF7515D}" dt="2022-08-17T15:52:27.987" v="123" actId="20577"/>
        <pc:sldMkLst>
          <pc:docMk/>
          <pc:sldMk cId="730616533" sldId="269"/>
        </pc:sldMkLst>
        <pc:spChg chg="mod">
          <ac:chgData name="Isis Genar" userId="03fa76b0-30d8-4388-a602-a1e23cd5d82f" providerId="ADAL" clId="{272A4434-1963-45CC-9519-968E0BF7515D}" dt="2022-08-17T15:52:27.987" v="123" actId="20577"/>
          <ac:spMkLst>
            <pc:docMk/>
            <pc:sldMk cId="730616533" sldId="269"/>
            <ac:spMk id="41" creationId="{22E2B17C-84EB-4BF6-8A2A-139FF5AC86B1}"/>
          </ac:spMkLst>
        </pc:spChg>
      </pc:sldChg>
      <pc:sldChg chg="modSp mod">
        <pc:chgData name="Isis Genar" userId="03fa76b0-30d8-4388-a602-a1e23cd5d82f" providerId="ADAL" clId="{272A4434-1963-45CC-9519-968E0BF7515D}" dt="2022-08-19T14:56:22.849" v="128" actId="20577"/>
        <pc:sldMkLst>
          <pc:docMk/>
          <pc:sldMk cId="3232617272" sldId="285"/>
        </pc:sldMkLst>
        <pc:spChg chg="mod">
          <ac:chgData name="Isis Genar" userId="03fa76b0-30d8-4388-a602-a1e23cd5d82f" providerId="ADAL" clId="{272A4434-1963-45CC-9519-968E0BF7515D}" dt="2022-08-19T14:56:22.849" v="128" actId="20577"/>
          <ac:spMkLst>
            <pc:docMk/>
            <pc:sldMk cId="3232617272" sldId="285"/>
            <ac:spMk id="6" creationId="{391FEF57-FB85-4647-9989-DF454A2F40D3}"/>
          </ac:spMkLst>
        </pc:spChg>
      </pc:sldChg>
      <pc:sldChg chg="modSp mod modNotesTx">
        <pc:chgData name="Isis Genar" userId="03fa76b0-30d8-4388-a602-a1e23cd5d82f" providerId="ADAL" clId="{272A4434-1963-45CC-9519-968E0BF7515D}" dt="2022-08-19T14:57:53.358" v="149" actId="20577"/>
        <pc:sldMkLst>
          <pc:docMk/>
          <pc:sldMk cId="3057671710" sldId="287"/>
        </pc:sldMkLst>
        <pc:spChg chg="mod">
          <ac:chgData name="Isis Genar" userId="03fa76b0-30d8-4388-a602-a1e23cd5d82f" providerId="ADAL" clId="{272A4434-1963-45CC-9519-968E0BF7515D}" dt="2022-08-19T14:57:36.813" v="143" actId="20577"/>
          <ac:spMkLst>
            <pc:docMk/>
            <pc:sldMk cId="3057671710" sldId="287"/>
            <ac:spMk id="6" creationId="{391FEF57-FB85-4647-9989-DF454A2F40D3}"/>
          </ac:spMkLst>
        </pc:spChg>
      </pc:sldChg>
      <pc:sldChg chg="modSp mod">
        <pc:chgData name="Isis Genar" userId="03fa76b0-30d8-4388-a602-a1e23cd5d82f" providerId="ADAL" clId="{272A4434-1963-45CC-9519-968E0BF7515D}" dt="2022-08-19T14:58:34.530" v="155" actId="20577"/>
        <pc:sldMkLst>
          <pc:docMk/>
          <pc:sldMk cId="2250574748" sldId="289"/>
        </pc:sldMkLst>
        <pc:spChg chg="mod">
          <ac:chgData name="Isis Genar" userId="03fa76b0-30d8-4388-a602-a1e23cd5d82f" providerId="ADAL" clId="{272A4434-1963-45CC-9519-968E0BF7515D}" dt="2022-08-19T14:58:34.530" v="155" actId="20577"/>
          <ac:spMkLst>
            <pc:docMk/>
            <pc:sldMk cId="2250574748" sldId="289"/>
            <ac:spMk id="19" creationId="{CBE31F11-D444-488F-B30B-52CE454FDDF5}"/>
          </ac:spMkLst>
        </pc:spChg>
      </pc:sldChg>
      <pc:sldChg chg="modSp mod">
        <pc:chgData name="Isis Genar" userId="03fa76b0-30d8-4388-a602-a1e23cd5d82f" providerId="ADAL" clId="{272A4434-1963-45CC-9519-968E0BF7515D}" dt="2022-08-19T14:59:20.626" v="157" actId="20577"/>
        <pc:sldMkLst>
          <pc:docMk/>
          <pc:sldMk cId="3097772742" sldId="291"/>
        </pc:sldMkLst>
        <pc:spChg chg="mod">
          <ac:chgData name="Isis Genar" userId="03fa76b0-30d8-4388-a602-a1e23cd5d82f" providerId="ADAL" clId="{272A4434-1963-45CC-9519-968E0BF7515D}" dt="2022-08-19T14:59:20.626" v="157" actId="20577"/>
          <ac:spMkLst>
            <pc:docMk/>
            <pc:sldMk cId="3097772742" sldId="291"/>
            <ac:spMk id="6" creationId="{391FEF57-FB85-4647-9989-DF454A2F40D3}"/>
          </ac:spMkLst>
        </pc:spChg>
      </pc:sldChg>
      <pc:sldChg chg="modSp mod">
        <pc:chgData name="Isis Genar" userId="03fa76b0-30d8-4388-a602-a1e23cd5d82f" providerId="ADAL" clId="{272A4434-1963-45CC-9519-968E0BF7515D}" dt="2022-08-19T15:00:41.767" v="158" actId="20577"/>
        <pc:sldMkLst>
          <pc:docMk/>
          <pc:sldMk cId="2152444673" sldId="295"/>
        </pc:sldMkLst>
        <pc:spChg chg="mod">
          <ac:chgData name="Isis Genar" userId="03fa76b0-30d8-4388-a602-a1e23cd5d82f" providerId="ADAL" clId="{272A4434-1963-45CC-9519-968E0BF7515D}" dt="2022-08-19T15:00:41.767" v="158" actId="20577"/>
          <ac:spMkLst>
            <pc:docMk/>
            <pc:sldMk cId="2152444673" sldId="295"/>
            <ac:spMk id="6" creationId="{391FEF57-FB85-4647-9989-DF454A2F40D3}"/>
          </ac:spMkLst>
        </pc:spChg>
      </pc:sldChg>
      <pc:sldChg chg="modSp mod">
        <pc:chgData name="Isis Genar" userId="03fa76b0-30d8-4388-a602-a1e23cd5d82f" providerId="ADAL" clId="{272A4434-1963-45CC-9519-968E0BF7515D}" dt="2022-08-19T15:02:12.145" v="161" actId="1036"/>
        <pc:sldMkLst>
          <pc:docMk/>
          <pc:sldMk cId="1579600281" sldId="299"/>
        </pc:sldMkLst>
        <pc:spChg chg="mod">
          <ac:chgData name="Isis Genar" userId="03fa76b0-30d8-4388-a602-a1e23cd5d82f" providerId="ADAL" clId="{272A4434-1963-45CC-9519-968E0BF7515D}" dt="2022-08-19T15:01:56.884" v="160" actId="20577"/>
          <ac:spMkLst>
            <pc:docMk/>
            <pc:sldMk cId="1579600281" sldId="299"/>
            <ac:spMk id="6" creationId="{391FEF57-FB85-4647-9989-DF454A2F40D3}"/>
          </ac:spMkLst>
        </pc:spChg>
        <pc:picChg chg="mod">
          <ac:chgData name="Isis Genar" userId="03fa76b0-30d8-4388-a602-a1e23cd5d82f" providerId="ADAL" clId="{272A4434-1963-45CC-9519-968E0BF7515D}" dt="2022-08-19T15:02:12.145" v="161" actId="1036"/>
          <ac:picMkLst>
            <pc:docMk/>
            <pc:sldMk cId="1579600281" sldId="299"/>
            <ac:picMk id="39" creationId="{6266F572-9D83-4A9E-BB6B-62D09D85386E}"/>
          </ac:picMkLst>
        </pc:picChg>
      </pc:sldChg>
      <pc:sldChg chg="modSp mod">
        <pc:chgData name="Isis Genar" userId="03fa76b0-30d8-4388-a602-a1e23cd5d82f" providerId="ADAL" clId="{272A4434-1963-45CC-9519-968E0BF7515D}" dt="2022-08-19T15:02:29.886" v="162" actId="20577"/>
        <pc:sldMkLst>
          <pc:docMk/>
          <pc:sldMk cId="594848299" sldId="300"/>
        </pc:sldMkLst>
        <pc:spChg chg="mod">
          <ac:chgData name="Isis Genar" userId="03fa76b0-30d8-4388-a602-a1e23cd5d82f" providerId="ADAL" clId="{272A4434-1963-45CC-9519-968E0BF7515D}" dt="2022-08-19T15:02:29.886" v="162" actId="20577"/>
          <ac:spMkLst>
            <pc:docMk/>
            <pc:sldMk cId="594848299" sldId="300"/>
            <ac:spMk id="17" creationId="{D871AC67-E9A3-4381-A881-16C8261EB713}"/>
          </ac:spMkLst>
        </pc:spChg>
      </pc:sldChg>
      <pc:sldChg chg="modSp mod">
        <pc:chgData name="Isis Genar" userId="03fa76b0-30d8-4388-a602-a1e23cd5d82f" providerId="ADAL" clId="{272A4434-1963-45CC-9519-968E0BF7515D}" dt="2022-08-19T15:03:15.856" v="164" actId="1076"/>
        <pc:sldMkLst>
          <pc:docMk/>
          <pc:sldMk cId="1406964777" sldId="303"/>
        </pc:sldMkLst>
        <pc:spChg chg="mod">
          <ac:chgData name="Isis Genar" userId="03fa76b0-30d8-4388-a602-a1e23cd5d82f" providerId="ADAL" clId="{272A4434-1963-45CC-9519-968E0BF7515D}" dt="2022-08-19T15:03:15.856" v="164" actId="1076"/>
          <ac:spMkLst>
            <pc:docMk/>
            <pc:sldMk cId="1406964777" sldId="303"/>
            <ac:spMk id="6" creationId="{391FEF57-FB85-4647-9989-DF454A2F40D3}"/>
          </ac:spMkLst>
        </pc:spChg>
      </pc:sldChg>
      <pc:sldChg chg="modSp mod">
        <pc:chgData name="Isis Genar" userId="03fa76b0-30d8-4388-a602-a1e23cd5d82f" providerId="ADAL" clId="{272A4434-1963-45CC-9519-968E0BF7515D}" dt="2022-08-19T15:05:22.008" v="166" actId="20577"/>
        <pc:sldMkLst>
          <pc:docMk/>
          <pc:sldMk cId="1720548749" sldId="310"/>
        </pc:sldMkLst>
        <pc:spChg chg="mod">
          <ac:chgData name="Isis Genar" userId="03fa76b0-30d8-4388-a602-a1e23cd5d82f" providerId="ADAL" clId="{272A4434-1963-45CC-9519-968E0BF7515D}" dt="2022-08-19T15:05:22.008" v="166" actId="20577"/>
          <ac:spMkLst>
            <pc:docMk/>
            <pc:sldMk cId="1720548749" sldId="310"/>
            <ac:spMk id="17" creationId="{D871AC67-E9A3-4381-A881-16C8261EB713}"/>
          </ac:spMkLst>
        </pc:spChg>
      </pc:sldChg>
      <pc:sldChg chg="modSp mod">
        <pc:chgData name="Isis Genar" userId="03fa76b0-30d8-4388-a602-a1e23cd5d82f" providerId="ADAL" clId="{272A4434-1963-45CC-9519-968E0BF7515D}" dt="2022-08-19T15:06:41.317" v="181" actId="313"/>
        <pc:sldMkLst>
          <pc:docMk/>
          <pc:sldMk cId="3614804602" sldId="313"/>
        </pc:sldMkLst>
        <pc:spChg chg="mod">
          <ac:chgData name="Isis Genar" userId="03fa76b0-30d8-4388-a602-a1e23cd5d82f" providerId="ADAL" clId="{272A4434-1963-45CC-9519-968E0BF7515D}" dt="2022-08-19T15:06:41.317" v="181" actId="313"/>
          <ac:spMkLst>
            <pc:docMk/>
            <pc:sldMk cId="3614804602" sldId="313"/>
            <ac:spMk id="6" creationId="{391FEF57-FB85-4647-9989-DF454A2F40D3}"/>
          </ac:spMkLst>
        </pc:spChg>
      </pc:sldChg>
      <pc:sldChg chg="modNotesTx">
        <pc:chgData name="Isis Genar" userId="03fa76b0-30d8-4388-a602-a1e23cd5d82f" providerId="ADAL" clId="{272A4434-1963-45CC-9519-968E0BF7515D}" dt="2022-08-19T15:15:19.347" v="279" actId="20577"/>
        <pc:sldMkLst>
          <pc:docMk/>
          <pc:sldMk cId="2251019117" sldId="327"/>
        </pc:sldMkLst>
      </pc:sldChg>
      <pc:sldChg chg="modSp mod">
        <pc:chgData name="Isis Genar" userId="03fa76b0-30d8-4388-a602-a1e23cd5d82f" providerId="ADAL" clId="{272A4434-1963-45CC-9519-968E0BF7515D}" dt="2022-08-19T15:15:34.521" v="281" actId="20577"/>
        <pc:sldMkLst>
          <pc:docMk/>
          <pc:sldMk cId="3640630625" sldId="328"/>
        </pc:sldMkLst>
        <pc:spChg chg="mod">
          <ac:chgData name="Isis Genar" userId="03fa76b0-30d8-4388-a602-a1e23cd5d82f" providerId="ADAL" clId="{272A4434-1963-45CC-9519-968E0BF7515D}" dt="2022-08-19T15:15:34.521" v="281" actId="20577"/>
          <ac:spMkLst>
            <pc:docMk/>
            <pc:sldMk cId="3640630625" sldId="328"/>
            <ac:spMk id="17" creationId="{D871AC67-E9A3-4381-A881-16C8261EB71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0EA97C-B809-45E0-A9E2-E5882BFD33EB}" type="datetime1">
              <a:rPr lang="nl-NL" smtClean="0"/>
              <a:t>17-8-2022</a:t>
            </a:fld>
            <a:endParaRPr lang="en-US"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‹nr.›</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F148070-BB63-4AB2-93E2-2A30556701E1}" type="datetime1">
              <a:rPr lang="nl-NL" smtClean="0"/>
              <a:t>17-8-2022</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
              <a:t>Klik om de tekststijlen van het model te bewerken</a:t>
            </a:r>
            <a:endParaRPr lang="en-US"/>
          </a:p>
          <a:p>
            <a:pPr lvl="1" rtl="0"/>
            <a:r>
              <a:rPr lang="nl"/>
              <a:t>Tweede niveau</a:t>
            </a:r>
          </a:p>
          <a:p>
            <a:pPr lvl="2" rtl="0"/>
            <a:r>
              <a:rPr lang="nl"/>
              <a:t>Derde niveau</a:t>
            </a:r>
          </a:p>
          <a:p>
            <a:pPr lvl="3" rtl="0"/>
            <a:r>
              <a:rPr lang="nl"/>
              <a:t>Vierde niveau</a:t>
            </a:r>
          </a:p>
          <a:p>
            <a:pPr lvl="4" rtl="0"/>
            <a:r>
              <a:rPr lang="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‹nr.›</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34 driehoeken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2</a:t>
            </a:fld>
            <a:endParaRPr lang="en-US"/>
          </a:p>
        </p:txBody>
      </p:sp>
    </p:spTree>
    <p:extLst>
      <p:ext uri="{BB962C8B-B14F-4D97-AF65-F5344CB8AC3E}">
        <p14:creationId xmlns:p14="http://schemas.microsoft.com/office/powerpoint/2010/main" val="118541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a:t>
            </a:r>
            <a:r>
              <a:rPr lang="nl-NL" dirty="0"/>
              <a:t>als 2 schilders 2 uur doen over 2 kamers, dan doen ze dus 4 uur over 4 kamers en 6 uur over 6 kamers. Als je 18 kamers in die 6 uur geschilderd wilt hebben, dan heb je dus 3x zoveel schilders nodig dan die 2. Je hebt dus 6 schilders nodig.</a:t>
            </a:r>
            <a:endParaRPr lang="nl-BE" dirty="0"/>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20</a:t>
            </a:fld>
            <a:endParaRPr lang="en-US"/>
          </a:p>
        </p:txBody>
      </p:sp>
    </p:spTree>
    <p:extLst>
      <p:ext uri="{BB962C8B-B14F-4D97-AF65-F5344CB8AC3E}">
        <p14:creationId xmlns:p14="http://schemas.microsoft.com/office/powerpoint/2010/main" val="268779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je ziet 11 dieren. Van links naar rechts: een dolfijn, een krokodil, een vis, een olifant, een schildpad, een muis, een kat, een hond, een ezel, een mug en een slang</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22</a:t>
            </a:fld>
            <a:endParaRPr lang="en-US"/>
          </a:p>
        </p:txBody>
      </p:sp>
    </p:spTree>
    <p:extLst>
      <p:ext uri="{BB962C8B-B14F-4D97-AF65-F5344CB8AC3E}">
        <p14:creationId xmlns:p14="http://schemas.microsoft.com/office/powerpoint/2010/main" val="375607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Jantje is de derde zoon.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24</a:t>
            </a:fld>
            <a:endParaRPr lang="en-US"/>
          </a:p>
        </p:txBody>
      </p:sp>
    </p:spTree>
    <p:extLst>
      <p:ext uri="{BB962C8B-B14F-4D97-AF65-F5344CB8AC3E}">
        <p14:creationId xmlns:p14="http://schemas.microsoft.com/office/powerpoint/2010/main" val="2169946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10, want visjes verdrinken niet.</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26</a:t>
            </a:fld>
            <a:endParaRPr lang="en-US"/>
          </a:p>
        </p:txBody>
      </p:sp>
    </p:spTree>
    <p:extLst>
      <p:ext uri="{BB962C8B-B14F-4D97-AF65-F5344CB8AC3E}">
        <p14:creationId xmlns:p14="http://schemas.microsoft.com/office/powerpoint/2010/main" val="338930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lichtblauw</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28</a:t>
            </a:fld>
            <a:endParaRPr lang="en-US"/>
          </a:p>
        </p:txBody>
      </p:sp>
    </p:spTree>
    <p:extLst>
      <p:ext uri="{BB962C8B-B14F-4D97-AF65-F5344CB8AC3E}">
        <p14:creationId xmlns:p14="http://schemas.microsoft.com/office/powerpoint/2010/main" val="293176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zeven.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30</a:t>
            </a:fld>
            <a:endParaRPr lang="en-US"/>
          </a:p>
        </p:txBody>
      </p:sp>
    </p:spTree>
    <p:extLst>
      <p:ext uri="{BB962C8B-B14F-4D97-AF65-F5344CB8AC3E}">
        <p14:creationId xmlns:p14="http://schemas.microsoft.com/office/powerpoint/2010/main" val="418569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aan het einde van het woord ‘regenboog’ staat de letter ‘g’.</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32</a:t>
            </a:fld>
            <a:endParaRPr lang="en-US"/>
          </a:p>
        </p:txBody>
      </p:sp>
    </p:spTree>
    <p:extLst>
      <p:ext uri="{BB962C8B-B14F-4D97-AF65-F5344CB8AC3E}">
        <p14:creationId xmlns:p14="http://schemas.microsoft.com/office/powerpoint/2010/main" val="41654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gebarentaal.</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34</a:t>
            </a:fld>
            <a:endParaRPr lang="en-US"/>
          </a:p>
        </p:txBody>
      </p:sp>
    </p:spTree>
    <p:extLst>
      <p:ext uri="{BB962C8B-B14F-4D97-AF65-F5344CB8AC3E}">
        <p14:creationId xmlns:p14="http://schemas.microsoft.com/office/powerpoint/2010/main" val="402910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omdat hij al zijn schoenen nog moet aandoen.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36</a:t>
            </a:fld>
            <a:endParaRPr lang="en-US"/>
          </a:p>
        </p:txBody>
      </p:sp>
    </p:spTree>
    <p:extLst>
      <p:ext uri="{BB962C8B-B14F-4D97-AF65-F5344CB8AC3E}">
        <p14:creationId xmlns:p14="http://schemas.microsoft.com/office/powerpoint/2010/main" val="2720627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wanneer je 6 jaar was, was je zus 3 jaar. Het leeftijdsverschil is dus 3 jaar. 40 jaar – 3 jaar is 37 jaar. De zus is 37 jaar.</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38</a:t>
            </a:fld>
            <a:endParaRPr lang="en-US"/>
          </a:p>
        </p:txBody>
      </p:sp>
    </p:spTree>
    <p:extLst>
      <p:ext uri="{BB962C8B-B14F-4D97-AF65-F5344CB8AC3E}">
        <p14:creationId xmlns:p14="http://schemas.microsoft.com/office/powerpoint/2010/main" val="209381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de fout zit in de titel ‘Waar zit de </a:t>
            </a:r>
            <a:r>
              <a:rPr lang="nl-BE" b="1" dirty="0" err="1"/>
              <a:t>de</a:t>
            </a:r>
            <a:r>
              <a:rPr lang="nl-BE" b="0" dirty="0"/>
              <a:t> fout?’</a:t>
            </a:r>
            <a:endParaRPr lang="nl-BE" dirty="0"/>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4</a:t>
            </a:fld>
            <a:endParaRPr lang="en-US"/>
          </a:p>
        </p:txBody>
      </p:sp>
    </p:spTree>
    <p:extLst>
      <p:ext uri="{BB962C8B-B14F-4D97-AF65-F5344CB8AC3E}">
        <p14:creationId xmlns:p14="http://schemas.microsoft.com/office/powerpoint/2010/main" val="1961900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theepot.</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40</a:t>
            </a:fld>
            <a:endParaRPr lang="en-US"/>
          </a:p>
        </p:txBody>
      </p:sp>
    </p:spTree>
    <p:extLst>
      <p:ext uri="{BB962C8B-B14F-4D97-AF65-F5344CB8AC3E}">
        <p14:creationId xmlns:p14="http://schemas.microsoft.com/office/powerpoint/2010/main" val="106655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alle maanden hebben minstens 28 dagen.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42</a:t>
            </a:fld>
            <a:endParaRPr lang="en-US"/>
          </a:p>
        </p:txBody>
      </p:sp>
    </p:spTree>
    <p:extLst>
      <p:ext uri="{BB962C8B-B14F-4D97-AF65-F5344CB8AC3E}">
        <p14:creationId xmlns:p14="http://schemas.microsoft.com/office/powerpoint/2010/main" val="316869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je kan beide getallen ondersteboven lezen.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44</a:t>
            </a:fld>
            <a:endParaRPr lang="en-US"/>
          </a:p>
        </p:txBody>
      </p:sp>
    </p:spTree>
    <p:extLst>
      <p:ext uri="{BB962C8B-B14F-4D97-AF65-F5344CB8AC3E}">
        <p14:creationId xmlns:p14="http://schemas.microsoft.com/office/powerpoint/2010/main" val="963150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door de woorden te spiegelen.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46</a:t>
            </a:fld>
            <a:endParaRPr lang="en-US"/>
          </a:p>
        </p:txBody>
      </p:sp>
    </p:spTree>
    <p:extLst>
      <p:ext uri="{BB962C8B-B14F-4D97-AF65-F5344CB8AC3E}">
        <p14:creationId xmlns:p14="http://schemas.microsoft.com/office/powerpoint/2010/main" val="1220609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een </a:t>
            </a:r>
            <a:r>
              <a:rPr lang="nl-BE" dirty="0" err="1"/>
              <a:t>framblij</a:t>
            </a:r>
            <a:r>
              <a:rPr lang="nl-BE" dirty="0"/>
              <a:t>.</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48</a:t>
            </a:fld>
            <a:endParaRPr lang="en-US"/>
          </a:p>
        </p:txBody>
      </p:sp>
    </p:spTree>
    <p:extLst>
      <p:ext uri="{BB962C8B-B14F-4D97-AF65-F5344CB8AC3E}">
        <p14:creationId xmlns:p14="http://schemas.microsoft.com/office/powerpoint/2010/main" val="2801751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een schaduw.</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50</a:t>
            </a:fld>
            <a:endParaRPr lang="en-US"/>
          </a:p>
        </p:txBody>
      </p:sp>
    </p:spTree>
    <p:extLst>
      <p:ext uri="{BB962C8B-B14F-4D97-AF65-F5344CB8AC3E}">
        <p14:creationId xmlns:p14="http://schemas.microsoft.com/office/powerpoint/2010/main" val="3946109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beide wegen evenveel, namelijk 1 kilo.</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52</a:t>
            </a:fld>
            <a:endParaRPr lang="en-US"/>
          </a:p>
        </p:txBody>
      </p:sp>
    </p:spTree>
    <p:extLst>
      <p:ext uri="{BB962C8B-B14F-4D97-AF65-F5344CB8AC3E}">
        <p14:creationId xmlns:p14="http://schemas.microsoft.com/office/powerpoint/2010/main" val="15384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een dobbelsteen. Als je alle ogen van een dobbelsteen optelt, dan heb je er 21.</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54</a:t>
            </a:fld>
            <a:endParaRPr lang="en-US"/>
          </a:p>
        </p:txBody>
      </p:sp>
    </p:spTree>
    <p:extLst>
      <p:ext uri="{BB962C8B-B14F-4D97-AF65-F5344CB8AC3E}">
        <p14:creationId xmlns:p14="http://schemas.microsoft.com/office/powerpoint/2010/main" val="3509877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een tafel.</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56</a:t>
            </a:fld>
            <a:endParaRPr lang="en-US"/>
          </a:p>
        </p:txBody>
      </p:sp>
    </p:spTree>
    <p:extLst>
      <p:ext uri="{BB962C8B-B14F-4D97-AF65-F5344CB8AC3E}">
        <p14:creationId xmlns:p14="http://schemas.microsoft.com/office/powerpoint/2010/main" val="3310124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je loopt de tweede voorbij, dus jij loopt nu op de tweede plaats.</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58</a:t>
            </a:fld>
            <a:endParaRPr lang="en-US"/>
          </a:p>
        </p:txBody>
      </p:sp>
    </p:spTree>
    <p:extLst>
      <p:ext uri="{BB962C8B-B14F-4D97-AF65-F5344CB8AC3E}">
        <p14:creationId xmlns:p14="http://schemas.microsoft.com/office/powerpoint/2010/main" val="393850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vorm 1.</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6</a:t>
            </a:fld>
            <a:endParaRPr lang="en-US"/>
          </a:p>
        </p:txBody>
      </p:sp>
    </p:spTree>
    <p:extLst>
      <p:ext uri="{BB962C8B-B14F-4D97-AF65-F5344CB8AC3E}">
        <p14:creationId xmlns:p14="http://schemas.microsoft.com/office/powerpoint/2010/main" val="25394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als je de getallen ondersteboven leest, is het nummer het opeenvolgende nummer in de rij, namelijk 87.</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60</a:t>
            </a:fld>
            <a:endParaRPr lang="en-US"/>
          </a:p>
        </p:txBody>
      </p:sp>
    </p:spTree>
    <p:extLst>
      <p:ext uri="{BB962C8B-B14F-4D97-AF65-F5344CB8AC3E}">
        <p14:creationId xmlns:p14="http://schemas.microsoft.com/office/powerpoint/2010/main" val="506944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je pakt 3 appels, dus je hebt er 3.</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62</a:t>
            </a:fld>
            <a:endParaRPr lang="en-US"/>
          </a:p>
        </p:txBody>
      </p:sp>
    </p:spTree>
    <p:extLst>
      <p:ext uri="{BB962C8B-B14F-4D97-AF65-F5344CB8AC3E}">
        <p14:creationId xmlns:p14="http://schemas.microsoft.com/office/powerpoint/2010/main" val="400925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a:t>
            </a:r>
            <a:r>
              <a:rPr lang="nl-NL" dirty="0"/>
              <a:t>De derde dag na woensdag is zaterdag. Als het overmorgen zaterdag is, dan is het vandaag donderdag. De oplossing is dus: eergisteren was het dinsdag. </a:t>
            </a:r>
            <a:endParaRPr lang="nl-BE" dirty="0"/>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64</a:t>
            </a:fld>
            <a:endParaRPr lang="en-US"/>
          </a:p>
        </p:txBody>
      </p:sp>
    </p:spTree>
    <p:extLst>
      <p:ext uri="{BB962C8B-B14F-4D97-AF65-F5344CB8AC3E}">
        <p14:creationId xmlns:p14="http://schemas.microsoft.com/office/powerpoint/2010/main" val="2599660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Zodat hij plat water krijgt.</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66</a:t>
            </a:fld>
            <a:endParaRPr lang="en-US"/>
          </a:p>
        </p:txBody>
      </p:sp>
    </p:spTree>
    <p:extLst>
      <p:ext uri="{BB962C8B-B14F-4D97-AF65-F5344CB8AC3E}">
        <p14:creationId xmlns:p14="http://schemas.microsoft.com/office/powerpoint/2010/main" val="2022983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40 vierkanten.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68</a:t>
            </a:fld>
            <a:endParaRPr lang="en-US"/>
          </a:p>
        </p:txBody>
      </p:sp>
    </p:spTree>
    <p:extLst>
      <p:ext uri="{BB962C8B-B14F-4D97-AF65-F5344CB8AC3E}">
        <p14:creationId xmlns:p14="http://schemas.microsoft.com/office/powerpoint/2010/main" val="1813318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20 keer. 9, 19, 29, 39, 49, 59, 69, 79, 89, 90, 91, 92, 93, 94, 95, 96, 97, 98, 99 (2 keer cijfer 9)</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70</a:t>
            </a:fld>
            <a:endParaRPr lang="en-US"/>
          </a:p>
        </p:txBody>
      </p:sp>
    </p:spTree>
    <p:extLst>
      <p:ext uri="{BB962C8B-B14F-4D97-AF65-F5344CB8AC3E}">
        <p14:creationId xmlns:p14="http://schemas.microsoft.com/office/powerpoint/2010/main" val="2236840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1977</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72</a:t>
            </a:fld>
            <a:endParaRPr lang="en-US"/>
          </a:p>
        </p:txBody>
      </p:sp>
    </p:spTree>
    <p:extLst>
      <p:ext uri="{BB962C8B-B14F-4D97-AF65-F5344CB8AC3E}">
        <p14:creationId xmlns:p14="http://schemas.microsoft.com/office/powerpoint/2010/main" val="138586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Beide lijnen zijn even lang. Dit is een optische illusie.</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74</a:t>
            </a:fld>
            <a:endParaRPr lang="en-US"/>
          </a:p>
        </p:txBody>
      </p:sp>
    </p:spTree>
    <p:extLst>
      <p:ext uri="{BB962C8B-B14F-4D97-AF65-F5344CB8AC3E}">
        <p14:creationId xmlns:p14="http://schemas.microsoft.com/office/powerpoint/2010/main" val="159461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beker 3 is als eerste vol.</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76</a:t>
            </a:fld>
            <a:endParaRPr lang="en-US"/>
          </a:p>
        </p:txBody>
      </p:sp>
    </p:spTree>
    <p:extLst>
      <p:ext uri="{BB962C8B-B14F-4D97-AF65-F5344CB8AC3E}">
        <p14:creationId xmlns:p14="http://schemas.microsoft.com/office/powerpoint/2010/main" val="3734857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20 driehoeken.</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78</a:t>
            </a:fld>
            <a:endParaRPr lang="en-US"/>
          </a:p>
        </p:txBody>
      </p:sp>
    </p:spTree>
    <p:extLst>
      <p:ext uri="{BB962C8B-B14F-4D97-AF65-F5344CB8AC3E}">
        <p14:creationId xmlns:p14="http://schemas.microsoft.com/office/powerpoint/2010/main" val="393919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a:t>
            </a:r>
            <a:r>
              <a:rPr lang="nl-NL" dirty="0"/>
              <a:t>De gekleurde vakjes verspringen steeds. De buitenste gekleurde vakjes verspringen naar rechts. De kleine gekleurde verspringen naar links. En dus is van de buitenste vierkant de hele linkerhelft blauw gekleurd en van de binnenste vakjes alleen het vakje linksboven blauw gekleurd.</a:t>
            </a:r>
            <a:endParaRPr lang="nl-BE" dirty="0"/>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8</a:t>
            </a:fld>
            <a:endParaRPr lang="en-US"/>
          </a:p>
        </p:txBody>
      </p:sp>
    </p:spTree>
    <p:extLst>
      <p:ext uri="{BB962C8B-B14F-4D97-AF65-F5344CB8AC3E}">
        <p14:creationId xmlns:p14="http://schemas.microsoft.com/office/powerpoint/2010/main" val="1120943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tweeling. Twee l in g.</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80</a:t>
            </a:fld>
            <a:endParaRPr lang="en-US"/>
          </a:p>
        </p:txBody>
      </p:sp>
    </p:spTree>
    <p:extLst>
      <p:ext uri="{BB962C8B-B14F-4D97-AF65-F5344CB8AC3E}">
        <p14:creationId xmlns:p14="http://schemas.microsoft.com/office/powerpoint/2010/main" val="154458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foto 5, het patroon cirkel-vierkant-pijltje herhaalt zich steeds.</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10</a:t>
            </a:fld>
            <a:endParaRPr lang="en-US"/>
          </a:p>
        </p:txBody>
      </p:sp>
    </p:spTree>
    <p:extLst>
      <p:ext uri="{BB962C8B-B14F-4D97-AF65-F5344CB8AC3E}">
        <p14:creationId xmlns:p14="http://schemas.microsoft.com/office/powerpoint/2010/main" val="90361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C</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12</a:t>
            </a:fld>
            <a:endParaRPr lang="en-US"/>
          </a:p>
        </p:txBody>
      </p:sp>
    </p:spTree>
    <p:extLst>
      <p:ext uri="{BB962C8B-B14F-4D97-AF65-F5344CB8AC3E}">
        <p14:creationId xmlns:p14="http://schemas.microsoft.com/office/powerpoint/2010/main" val="191836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de letter ‘m’.</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14</a:t>
            </a:fld>
            <a:endParaRPr lang="en-US"/>
          </a:p>
        </p:txBody>
      </p:sp>
    </p:spTree>
    <p:extLst>
      <p:ext uri="{BB962C8B-B14F-4D97-AF65-F5344CB8AC3E}">
        <p14:creationId xmlns:p14="http://schemas.microsoft.com/office/powerpoint/2010/main" val="324911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B is de schoonzus van E.</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16</a:t>
            </a:fld>
            <a:endParaRPr lang="en-US"/>
          </a:p>
        </p:txBody>
      </p:sp>
    </p:spTree>
    <p:extLst>
      <p:ext uri="{BB962C8B-B14F-4D97-AF65-F5344CB8AC3E}">
        <p14:creationId xmlns:p14="http://schemas.microsoft.com/office/powerpoint/2010/main" val="22401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Antwoord raadsel: 10, want alle vissen blijven in de aquarium.</a:t>
            </a:r>
          </a:p>
        </p:txBody>
      </p:sp>
      <p:sp>
        <p:nvSpPr>
          <p:cNvPr id="4" name="Tijdelijke aanduiding voor datum 3"/>
          <p:cNvSpPr>
            <a:spLocks noGrp="1"/>
          </p:cNvSpPr>
          <p:nvPr>
            <p:ph type="dt" idx="1"/>
          </p:nvPr>
        </p:nvSpPr>
        <p:spPr/>
        <p:txBody>
          <a:bodyPr/>
          <a:lstStyle/>
          <a:p>
            <a:pPr rtl="0"/>
            <a:fld id="{DF148070-BB63-4AB2-93E2-2A30556701E1}" type="datetime1">
              <a:rPr lang="nl-NL" smtClean="0"/>
              <a:t>17-8-2022</a:t>
            </a:fld>
            <a:endParaRPr lang="en-US"/>
          </a:p>
        </p:txBody>
      </p:sp>
      <p:sp>
        <p:nvSpPr>
          <p:cNvPr id="5" name="Tijdelijke aanduiding voor dianummer 4"/>
          <p:cNvSpPr>
            <a:spLocks noGrp="1"/>
          </p:cNvSpPr>
          <p:nvPr>
            <p:ph type="sldNum" sz="quarter" idx="5"/>
          </p:nvPr>
        </p:nvSpPr>
        <p:spPr/>
        <p:txBody>
          <a:bodyPr/>
          <a:lstStyle/>
          <a:p>
            <a:pPr rtl="0"/>
            <a:fld id="{98E40627-AA7D-471F-B5F2-0BF9E4C68EB6}" type="slidenum">
              <a:rPr lang="en-US" smtClean="0"/>
              <a:t>18</a:t>
            </a:fld>
            <a:endParaRPr lang="en-US"/>
          </a:p>
        </p:txBody>
      </p:sp>
    </p:spTree>
    <p:extLst>
      <p:ext uri="{BB962C8B-B14F-4D97-AF65-F5344CB8AC3E}">
        <p14:creationId xmlns:p14="http://schemas.microsoft.com/office/powerpoint/2010/main" val="149080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pPr rtl="0"/>
            <a:fld id="{E565F9AE-BFFA-4397-9A9B-ECDD71208513}" type="datetime1">
              <a:rPr lang="nl-NL" smtClean="0"/>
              <a:t>17-8-2022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92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75D1A3E2-AC0B-43D4-9C0D-5BC43413D0D9}" type="datetime1">
              <a:rPr lang="nl-NL" smtClean="0"/>
              <a:t>17-8-2022</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02905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277BB443-3CF3-4283-B31E-9D5D504E632F}" type="datetime1">
              <a:rPr lang="nl-NL" smtClean="0"/>
              <a:t>17-8-2022</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122835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66A64366-1BE6-485D-BF1A-8F9BCC4FB451}" type="datetime1">
              <a:rPr lang="nl-NL" smtClean="0"/>
              <a:t>17-8-2022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35869301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rtl="0"/>
            <a:fld id="{51D61260-E445-41FE-8C4B-72173B6D0ED2}" type="datetime1">
              <a:rPr lang="nl-NL" smtClean="0"/>
              <a:t>17-8-2022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65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rtl="0"/>
            <a:fld id="{88C221E6-93FE-4E73-A747-F51086EDA737}" type="datetime1">
              <a:rPr lang="nl-NL" smtClean="0"/>
              <a:t>17-8-2022</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05221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rtl="0"/>
            <a:fld id="{CF7085B3-56AC-4272-A0A8-7A87BE8500B8}" type="datetime1">
              <a:rPr lang="nl-NL" smtClean="0"/>
              <a:t>17-8-2022</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194018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rtl="0"/>
            <a:fld id="{0AC61C45-8544-4D8A-9076-355F45D20F8A}" type="datetime1">
              <a:rPr lang="nl-NL" smtClean="0"/>
              <a:t>17-8-2022</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429229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0"/>
            <a:fld id="{4D151E75-6D2D-4AAA-97D4-ECC5AACC1597}" type="datetime1">
              <a:rPr lang="nl-NL" smtClean="0"/>
              <a:t>17-8-2022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54743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rtl="0"/>
            <a:fld id="{D91434D6-CBFF-4FFF-8AC2-8BBE1C43CBB9}" type="datetime1">
              <a:rPr lang="nl-NL" smtClean="0"/>
              <a:t>17-8-2022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362297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fld id="{0D6C6CD4-61FA-4797-A9C5-D735A3502853}" type="datetime1">
              <a:rPr lang="nl-NL" smtClean="0"/>
              <a:t>17-8-2022</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137652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66A64366-1BE6-485D-BF1A-8F9BCC4FB451}" type="datetime1">
              <a:rPr lang="nl-NL" smtClean="0"/>
              <a:t>17-8-2022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34B7E4EF-A1BD-40F4-AB7B-04F084DD991D}" type="slidenum">
              <a:rPr lang="en-US" smtClean="0"/>
              <a:t>‹nr.›</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9172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2.wdp"/></Relationships>
</file>

<file path=ppt/slides/_rels/slide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2.wdp"/></Relationships>
</file>

<file path=ppt/slides/_rels/slide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7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C3B467-088C-4F3D-A9A7-105C4E1E20CD}"/>
              </a:ext>
            </a:extLst>
          </p:cNvPr>
          <p:cNvSpPr>
            <a:spLocks noGrp="1"/>
          </p:cNvSpPr>
          <p:nvPr>
            <p:ph type="ctrTitle"/>
          </p:nvPr>
        </p:nvSpPr>
        <p:spPr>
          <a:xfrm>
            <a:off x="633999" y="4550229"/>
            <a:ext cx="10909073" cy="1057655"/>
          </a:xfrm>
        </p:spPr>
        <p:txBody>
          <a:bodyPr rtlCol="0">
            <a:normAutofit/>
          </a:bodyPr>
          <a:lstStyle/>
          <a:p>
            <a:pPr rtl="0"/>
            <a:r>
              <a:rPr lang="nl" sz="6000"/>
              <a:t>Ochtendrituelen</a:t>
            </a:r>
          </a:p>
        </p:txBody>
      </p:sp>
      <p:sp>
        <p:nvSpPr>
          <p:cNvPr id="3" name="Subtitel 2">
            <a:extLst>
              <a:ext uri="{FF2B5EF4-FFF2-40B4-BE49-F238E27FC236}">
                <a16:creationId xmlns:a16="http://schemas.microsoft.com/office/drawing/2014/main" id="{C8722DDC-8EEE-4A06-8DFE-B44871EAA2CF}"/>
              </a:ext>
            </a:extLst>
          </p:cNvPr>
          <p:cNvSpPr>
            <a:spLocks noGrp="1"/>
          </p:cNvSpPr>
          <p:nvPr>
            <p:ph type="subTitle" idx="1"/>
          </p:nvPr>
        </p:nvSpPr>
        <p:spPr>
          <a:xfrm>
            <a:off x="633999" y="5727515"/>
            <a:ext cx="10925101" cy="515477"/>
          </a:xfrm>
        </p:spPr>
        <p:txBody>
          <a:bodyPr rtlCol="0">
            <a:normAutofit/>
          </a:bodyPr>
          <a:lstStyle/>
          <a:p>
            <a:pPr rtl="0"/>
            <a:r>
              <a:rPr lang="nl" sz="2000">
                <a:solidFill>
                  <a:schemeClr val="tx1">
                    <a:lumMod val="85000"/>
                    <a:lumOff val="15000"/>
                  </a:schemeClr>
                </a:solidFill>
              </a:rPr>
              <a:t>Isis Genar</a:t>
            </a:r>
          </a:p>
        </p:txBody>
      </p:sp>
      <p:pic>
        <p:nvPicPr>
          <p:cNvPr id="17" name="Afbeelding 16" descr="Clip Art, HD Png Download, Transparent PNG">
            <a:extLst>
              <a:ext uri="{FF2B5EF4-FFF2-40B4-BE49-F238E27FC236}">
                <a16:creationId xmlns:a16="http://schemas.microsoft.com/office/drawing/2014/main" id="{ED9DA958-958E-47C5-83B5-4BD03DF42FA4}"/>
              </a:ext>
            </a:extLst>
          </p:cNvPr>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635458" y="748785"/>
            <a:ext cx="3312784" cy="3385326"/>
          </a:xfrm>
          <a:prstGeom prst="rect">
            <a:avLst/>
          </a:prstGeom>
          <a:noFill/>
        </p:spPr>
      </p:pic>
      <p:sp>
        <p:nvSpPr>
          <p:cNvPr id="34" name="Rectangle 33">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C10F4A52-46C3-4165-AD70-A11B8B8C0A23}"/>
              </a:ext>
            </a:extLst>
          </p:cNvPr>
          <p:cNvPicPr/>
          <p:nvPr/>
        </p:nvPicPr>
        <p:blipFill>
          <a:blip r:embed="rId4">
            <a:extLst>
              <a:ext uri="{28A0092B-C50C-407E-A947-70E740481C1C}">
                <a14:useLocalDpi xmlns:a14="http://schemas.microsoft.com/office/drawing/2010/main" val="0"/>
              </a:ext>
            </a:extLst>
          </a:blip>
          <a:stretch>
            <a:fillRect/>
          </a:stretch>
        </p:blipFill>
        <p:spPr>
          <a:xfrm>
            <a:off x="5264436" y="1779080"/>
            <a:ext cx="1663128" cy="1649920"/>
          </a:xfrm>
          <a:prstGeom prst="rect">
            <a:avLst/>
          </a:prstGeom>
        </p:spPr>
      </p:pic>
      <p:sp>
        <p:nvSpPr>
          <p:cNvPr id="36" name="Rectangle 35">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Clip Art, HD Png Download, Transparent PNG">
            <a:extLst>
              <a:ext uri="{FF2B5EF4-FFF2-40B4-BE49-F238E27FC236}">
                <a16:creationId xmlns:a16="http://schemas.microsoft.com/office/drawing/2014/main" id="{AB81897F-C8A1-488B-84CE-FC701D422DB8}"/>
              </a:ext>
            </a:extLst>
          </p:cNvPr>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rot="10800000">
            <a:off x="8230289" y="748785"/>
            <a:ext cx="3312784" cy="3385326"/>
          </a:xfrm>
          <a:prstGeom prst="rect">
            <a:avLst/>
          </a:prstGeom>
          <a:noFill/>
        </p:spPr>
      </p:pic>
      <p:cxnSp>
        <p:nvCxnSpPr>
          <p:cNvPr id="38" name="Straight Connector 37">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669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5</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endParaRPr lang="nl-BE"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dirty="0">
                  <a:latin typeface="Calibri" panose="020F0502020204030204" pitchFamily="34" charset="0"/>
                  <a:ea typeface="Calibri" panose="020F0502020204030204" pitchFamily="34" charset="0"/>
                  <a:cs typeface="Times New Roman" panose="02020603050405020304" pitchFamily="18" charset="0"/>
                </a:rPr>
                <a:t>“</a:t>
              </a:r>
              <a:r>
                <a:rPr lang="nl-BE" dirty="0">
                  <a:effectLst/>
                  <a:latin typeface="Calibri" panose="020F0502020204030204" pitchFamily="34" charset="0"/>
                  <a:ea typeface="Calibri" panose="020F0502020204030204" pitchFamily="34" charset="0"/>
                  <a:cs typeface="Times New Roman" panose="02020603050405020304" pitchFamily="18" charset="0"/>
                </a:rPr>
                <a:t>Wat wil jij later worden Anne?” vraagt opa. </a:t>
              </a:r>
              <a:br>
                <a:rPr lang="nl-BE" dirty="0">
                  <a:effectLst/>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a:t>
              </a:r>
              <a:r>
                <a:rPr lang="nl-BE" dirty="0">
                  <a:effectLst/>
                  <a:latin typeface="Calibri" panose="020F0502020204030204" pitchFamily="34" charset="0"/>
                  <a:ea typeface="Calibri" panose="020F0502020204030204" pitchFamily="34" charset="0"/>
                  <a:cs typeface="Times New Roman" panose="02020603050405020304" pitchFamily="18" charset="0"/>
                </a:rPr>
                <a:t>Nachtbewaker</a:t>
              </a:r>
              <a:r>
                <a:rPr lang="nl-BE" dirty="0">
                  <a:latin typeface="Calibri" panose="020F0502020204030204" pitchFamily="34" charset="0"/>
                  <a:ea typeface="Calibri" panose="020F0502020204030204" pitchFamily="34" charset="0"/>
                  <a:cs typeface="Times New Roman" panose="02020603050405020304" pitchFamily="18" charset="0"/>
                </a:rPr>
                <a:t>”</a:t>
              </a:r>
              <a:r>
                <a:rPr lang="nl-BE" dirty="0">
                  <a:effectLst/>
                  <a:latin typeface="Calibri" panose="020F0502020204030204" pitchFamily="34" charset="0"/>
                  <a:ea typeface="Calibri" panose="020F0502020204030204" pitchFamily="34" charset="0"/>
                  <a:cs typeface="Times New Roman" panose="02020603050405020304" pitchFamily="18" charset="0"/>
                </a:rPr>
                <a:t> zegt Anne. </a:t>
              </a:r>
              <a:br>
                <a:rPr lang="nl-BE" dirty="0">
                  <a:effectLst/>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a:t>
              </a:r>
              <a:r>
                <a:rPr lang="nl-BE" dirty="0">
                  <a:effectLst/>
                  <a:latin typeface="Calibri" panose="020F0502020204030204" pitchFamily="34" charset="0"/>
                  <a:ea typeface="Calibri" panose="020F0502020204030204" pitchFamily="34" charset="0"/>
                  <a:cs typeface="Times New Roman" panose="02020603050405020304" pitchFamily="18" charset="0"/>
                </a:rPr>
                <a:t>Waarom nachtbewaker?” vraagt opa.</a:t>
              </a:r>
              <a:br>
                <a:rPr lang="nl-BE" dirty="0">
                  <a:effectLst/>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a:t>
              </a:r>
              <a:r>
                <a:rPr lang="nl-BE" dirty="0">
                  <a:effectLst/>
                  <a:latin typeface="Calibri" panose="020F0502020204030204" pitchFamily="34" charset="0"/>
                  <a:ea typeface="Calibri" panose="020F0502020204030204" pitchFamily="34" charset="0"/>
                  <a:cs typeface="Times New Roman" panose="02020603050405020304" pitchFamily="18" charset="0"/>
                </a:rPr>
                <a:t>Dan hoef ik 's avonds nooit meer vroeg naar bed en mag ik opblijven!”</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De kat krabt de krullen van de trap.</a:t>
              </a: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ABDEB5FC-A76D-4F0B-902C-12354B26CA57}"/>
              </a:ext>
            </a:extLst>
          </p:cNvPr>
          <p:cNvGrpSpPr/>
          <p:nvPr/>
        </p:nvGrpSpPr>
        <p:grpSpPr>
          <a:xfrm>
            <a:off x="4294224" y="2551198"/>
            <a:ext cx="3632256" cy="3646401"/>
            <a:chOff x="4294224" y="2551198"/>
            <a:chExt cx="3632256"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Tekstvak 16">
              <a:extLst>
                <a:ext uri="{FF2B5EF4-FFF2-40B4-BE49-F238E27FC236}">
                  <a16:creationId xmlns:a16="http://schemas.microsoft.com/office/drawing/2014/main" id="{22E1E82A-821F-45E5-B8CD-13E71206FE01}"/>
                </a:ext>
              </a:extLst>
            </p:cNvPr>
            <p:cNvSpPr txBox="1"/>
            <p:nvPr/>
          </p:nvSpPr>
          <p:spPr>
            <a:xfrm>
              <a:off x="4294224" y="3201890"/>
              <a:ext cx="3600000" cy="607539"/>
            </a:xfrm>
            <a:prstGeom prst="rect">
              <a:avLst/>
            </a:prstGeom>
            <a:noFill/>
          </p:spPr>
          <p:txBody>
            <a:bodyPr wrap="square">
              <a:spAutoFit/>
            </a:bodyPr>
            <a:lstStyle/>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Welke gewichtheffer moet er op de plaats van het vraagteken komen?</a:t>
              </a:r>
            </a:p>
          </p:txBody>
        </p:sp>
        <p:pic>
          <p:nvPicPr>
            <p:cNvPr id="16" name="Afbeelding 15">
              <a:extLst>
                <a:ext uri="{FF2B5EF4-FFF2-40B4-BE49-F238E27FC236}">
                  <a16:creationId xmlns:a16="http://schemas.microsoft.com/office/drawing/2014/main" id="{05BB5256-248C-4228-A848-FB535C39B109}"/>
                </a:ext>
              </a:extLst>
            </p:cNvPr>
            <p:cNvPicPr/>
            <p:nvPr/>
          </p:nvPicPr>
          <p:blipFill rotWithShape="1">
            <a:blip r:embed="rId5"/>
            <a:srcRect l="3703" t="1997"/>
            <a:stretch/>
          </p:blipFill>
          <p:spPr>
            <a:xfrm>
              <a:off x="4456497" y="3809429"/>
              <a:ext cx="3381026" cy="2100304"/>
            </a:xfrm>
            <a:prstGeom prst="rect">
              <a:avLst/>
            </a:prstGeom>
          </p:spPr>
        </p:pic>
      </p:grpSp>
    </p:spTree>
    <p:extLst>
      <p:ext uri="{BB962C8B-B14F-4D97-AF65-F5344CB8AC3E}">
        <p14:creationId xmlns:p14="http://schemas.microsoft.com/office/powerpoint/2010/main" val="292184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5</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6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Ik ben trots op je, heel trots op je.</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Op jou, jou als persoon.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Op wat en hoe je doet, maar ook gewoon.</a:t>
              </a: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Op vakantie in de bergen of op vakantie naar het strand?</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694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6</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Jantje zit in de klas en vraagt aan de meester: "Meester, word je gestraft voor iets dat je niet gedaan hebt?" Waarop de meester antwoordt: "Natuurlijk niet Jantje! Als je niets gedaan hebt, waarom zou je dan gestraft worden? Het is juist beter als je niets gedaan hebt!”</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Jantje haalt opgelucht adem en zegt: "Ben ik even opgelucht! Ik heb namelijk mijn huiswerk niet gedaan."</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De knappe kapper kapt knap, maar de knecht van de knappe kapper kapt knapper dan de knappe kapper kapt.</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5181534B-601B-4C15-916A-5B130443F4EC}"/>
              </a:ext>
            </a:extLst>
          </p:cNvPr>
          <p:cNvGrpSpPr/>
          <p:nvPr/>
        </p:nvGrpSpPr>
        <p:grpSpPr>
          <a:xfrm>
            <a:off x="4294224" y="2551198"/>
            <a:ext cx="3632256" cy="3646401"/>
            <a:chOff x="4294224" y="2551198"/>
            <a:chExt cx="3632256"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Tekstvak 16">
              <a:extLst>
                <a:ext uri="{FF2B5EF4-FFF2-40B4-BE49-F238E27FC236}">
                  <a16:creationId xmlns:a16="http://schemas.microsoft.com/office/drawing/2014/main" id="{22E1E82A-821F-45E5-B8CD-13E71206FE01}"/>
                </a:ext>
              </a:extLst>
            </p:cNvPr>
            <p:cNvSpPr txBox="1"/>
            <p:nvPr/>
          </p:nvSpPr>
          <p:spPr>
            <a:xfrm>
              <a:off x="4294224" y="3201890"/>
              <a:ext cx="3600000" cy="344069"/>
            </a:xfrm>
            <a:prstGeom prst="rect">
              <a:avLst/>
            </a:prstGeom>
            <a:noFill/>
          </p:spPr>
          <p:txBody>
            <a:bodyPr wrap="square">
              <a:spAutoFit/>
            </a:bodyPr>
            <a:lstStyle/>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Hoe ziet de piramide er van bovenaf uit?</a:t>
              </a:r>
            </a:p>
          </p:txBody>
        </p:sp>
        <p:pic>
          <p:nvPicPr>
            <p:cNvPr id="18" name="Afbeelding 17">
              <a:extLst>
                <a:ext uri="{FF2B5EF4-FFF2-40B4-BE49-F238E27FC236}">
                  <a16:creationId xmlns:a16="http://schemas.microsoft.com/office/drawing/2014/main" id="{6A7A3953-DF6F-4F8B-9B8F-298F7BF084B2}"/>
                </a:ext>
              </a:extLst>
            </p:cNvPr>
            <p:cNvPicPr/>
            <p:nvPr/>
          </p:nvPicPr>
          <p:blipFill>
            <a:blip r:embed="rId5">
              <a:alphaModFix amt="85000"/>
            </a:blip>
            <a:stretch>
              <a:fillRect/>
            </a:stretch>
          </p:blipFill>
          <p:spPr>
            <a:xfrm>
              <a:off x="4509876" y="3658441"/>
              <a:ext cx="3262524" cy="2352892"/>
            </a:xfrm>
            <a:prstGeom prst="rect">
              <a:avLst/>
            </a:prstGeom>
          </p:spPr>
        </p:pic>
      </p:grpSp>
    </p:spTree>
    <p:extLst>
      <p:ext uri="{BB962C8B-B14F-4D97-AF65-F5344CB8AC3E}">
        <p14:creationId xmlns:p14="http://schemas.microsoft.com/office/powerpoint/2010/main" val="7306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6</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6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Geloof kom je niet te boven zonder te geloven in het wonder om je heen.</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Zon of maan?</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599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7</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Pieter komt bij de dokter en zegt: “Dokter, mijn neus is verstopt!”</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“Ga hem dan toch zoeken!” antwoordt de dokter.</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De koetsier poetst de postkoets met koetspoets.</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532046"/>
              <a:ext cx="3039533" cy="1971374"/>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Wat zit 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1 keer in een minuut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2 keer in een moment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en nooit in duizend jaar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5958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7</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Ga maar, groei.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Maak plezier en geniet van de wereld om je heen, van wat het leven biedt.</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Ga maar, groei, voel je vrij.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 zijn we niet altijd samen, ik ben altijd dichtbij.</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Winter of zomer?</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571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8</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Er is een nieuwe juf in een klas. Ze wil zien of de kinderen in zichzelf geloven. Daarom zegt ze: "Wie zichzelf dom vindt, gaat staan."</a:t>
              </a:r>
            </a:p>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Na enkele minuten staat Tim op. De juf vraagt: "Denk je echt dat je dom bent?" </a:t>
              </a:r>
            </a:p>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Waarop Tim antwoordt: " Nee, maar ik vond het zo zielig dat u de enige was die staat!"</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De meid sneed zeven scheve sneden brood.</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315103"/>
              <a:ext cx="3039533" cy="2769284"/>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Als A de vader is van C,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D is de zoon van B,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E is de broer van A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en C is de zus van 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Wat is B dan van 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913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8</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Plant een zaadje. Zorg dat je overal iets achterlaat. Iets moois. Iets geks. Iets dat nog komen gaat. Een idee. Een droom. Een grote lach.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Laat het achter iedere dag.</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Altijd licht buiten of altijd donker buiten?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7980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9</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Jantje komt weer eens te laat op school en de juf vraagt waarom hij weer te laat is. Jantje antwoordt: "Ik droomde over voetbal juf." "Maar dat is toch geen excuus om te laat te komen Jantje?" "Jawel", zegt Jantje, "want er was een verlenging."</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vliegende vieze vis vliegt de vogel achterna.</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315103"/>
              <a:ext cx="3039533" cy="2358915"/>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Er zitten 10 vissen in een aquarium. Vier vissen verdrinken, 3 zwemmen weg en 2 sterven.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Hoeveel vissen blijven er nog over?</a:t>
              </a:r>
            </a:p>
          </p:txBody>
        </p:sp>
      </p:grpSp>
    </p:spTree>
    <p:extLst>
      <p:ext uri="{BB962C8B-B14F-4D97-AF65-F5344CB8AC3E}">
        <p14:creationId xmlns:p14="http://schemas.microsoft.com/office/powerpoint/2010/main" val="129067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9</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Samen lachen, samen wenen.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wereld veroveren en dan schuilen.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Weg van de wereld.</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Even klein.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Zo hoort vriendschap te zijn.</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Elke dag pizza eten of elke dag spaghetti eten?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9080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4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500" dirty="0">
                  <a:effectLst/>
                  <a:ea typeface="Calibri" panose="020F0502020204030204" pitchFamily="34" charset="0"/>
                  <a:cs typeface="Times New Roman" panose="02020603050405020304" pitchFamily="18" charset="0"/>
                </a:rPr>
                <a:t>Jantje zit in de klas en zegt </a:t>
              </a:r>
              <a:r>
                <a:rPr lang="nl-BE" sz="1500" dirty="0" err="1">
                  <a:effectLst/>
                  <a:ea typeface="Calibri" panose="020F0502020204030204" pitchFamily="34" charset="0"/>
                  <a:cs typeface="Times New Roman" panose="02020603050405020304" pitchFamily="18" charset="0"/>
                </a:rPr>
                <a:t>broem</a:t>
              </a:r>
              <a:r>
                <a:rPr lang="nl-BE" sz="1500" dirty="0">
                  <a:effectLst/>
                  <a:ea typeface="Calibri" panose="020F0502020204030204" pitchFamily="34" charset="0"/>
                  <a:cs typeface="Times New Roman" panose="02020603050405020304" pitchFamily="18" charset="0"/>
                </a:rPr>
                <a:t> </a:t>
              </a:r>
              <a:r>
                <a:rPr lang="nl-BE" sz="1500" dirty="0" err="1">
                  <a:effectLst/>
                  <a:ea typeface="Calibri" panose="020F0502020204030204" pitchFamily="34" charset="0"/>
                  <a:cs typeface="Times New Roman" panose="02020603050405020304" pitchFamily="18" charset="0"/>
                </a:rPr>
                <a:t>broem</a:t>
              </a:r>
              <a:r>
                <a:rPr lang="nl-BE" sz="1500" dirty="0">
                  <a:effectLst/>
                  <a:ea typeface="Calibri" panose="020F0502020204030204" pitchFamily="34" charset="0"/>
                  <a:cs typeface="Times New Roman" panose="02020603050405020304" pitchFamily="18" charset="0"/>
                </a:rPr>
                <a:t> </a:t>
              </a:r>
              <a:r>
                <a:rPr lang="nl-BE" sz="1500" dirty="0" err="1">
                  <a:effectLst/>
                  <a:ea typeface="Calibri" panose="020F0502020204030204" pitchFamily="34" charset="0"/>
                  <a:cs typeface="Times New Roman" panose="02020603050405020304" pitchFamily="18" charset="0"/>
                </a:rPr>
                <a:t>broem</a:t>
              </a:r>
              <a:r>
                <a:rPr lang="nl-BE" sz="1500" dirty="0">
                  <a:effectLst/>
                  <a:ea typeface="Calibri" panose="020F0502020204030204" pitchFamily="34" charset="0"/>
                  <a:cs typeface="Times New Roman" panose="02020603050405020304" pitchFamily="18" charset="0"/>
                </a:rPr>
                <a:t> </a:t>
              </a:r>
              <a:r>
                <a:rPr lang="nl-BE" sz="1500" dirty="0" err="1">
                  <a:effectLst/>
                  <a:ea typeface="Calibri" panose="020F0502020204030204" pitchFamily="34" charset="0"/>
                  <a:cs typeface="Times New Roman" panose="02020603050405020304" pitchFamily="18" charset="0"/>
                </a:rPr>
                <a:t>broem</a:t>
              </a:r>
              <a:br>
                <a:rPr lang="nl-BE" sz="1500" dirty="0">
                  <a:effectLst/>
                  <a:ea typeface="Calibri" panose="020F0502020204030204" pitchFamily="34" charset="0"/>
                  <a:cs typeface="Times New Roman" panose="02020603050405020304" pitchFamily="18" charset="0"/>
                </a:rPr>
              </a:br>
              <a:r>
                <a:rPr lang="nl-BE" sz="1500" dirty="0">
                  <a:effectLst/>
                  <a:ea typeface="Calibri" panose="020F0502020204030204" pitchFamily="34" charset="0"/>
                  <a:cs typeface="Times New Roman" panose="02020603050405020304" pitchFamily="18" charset="0"/>
                </a:rPr>
                <a:t>De juf zegt: "Jantje wil je even ophouden" </a:t>
              </a:r>
              <a:br>
                <a:rPr lang="nl-BE" sz="1500" dirty="0">
                  <a:effectLst/>
                  <a:ea typeface="Calibri" panose="020F0502020204030204" pitchFamily="34" charset="0"/>
                  <a:cs typeface="Times New Roman" panose="02020603050405020304" pitchFamily="18" charset="0"/>
                </a:rPr>
              </a:br>
              <a:r>
                <a:rPr lang="nl-BE" sz="1500" dirty="0">
                  <a:effectLst/>
                  <a:ea typeface="Calibri" panose="020F0502020204030204" pitchFamily="34" charset="0"/>
                  <a:cs typeface="Times New Roman" panose="02020603050405020304" pitchFamily="18" charset="0"/>
                </a:rPr>
                <a:t>Waarop Jantje door blijft gaan "</a:t>
              </a:r>
              <a:r>
                <a:rPr lang="nl-BE" sz="1500" dirty="0" err="1">
                  <a:effectLst/>
                  <a:ea typeface="Calibri" panose="020F0502020204030204" pitchFamily="34" charset="0"/>
                  <a:cs typeface="Times New Roman" panose="02020603050405020304" pitchFamily="18" charset="0"/>
                </a:rPr>
                <a:t>broem</a:t>
              </a:r>
              <a:r>
                <a:rPr lang="nl-BE" sz="1500" dirty="0">
                  <a:effectLst/>
                  <a:ea typeface="Calibri" panose="020F0502020204030204" pitchFamily="34" charset="0"/>
                  <a:cs typeface="Times New Roman" panose="02020603050405020304" pitchFamily="18" charset="0"/>
                </a:rPr>
                <a:t> </a:t>
              </a:r>
              <a:r>
                <a:rPr lang="nl-BE" sz="1500" dirty="0" err="1">
                  <a:effectLst/>
                  <a:ea typeface="Calibri" panose="020F0502020204030204" pitchFamily="34" charset="0"/>
                  <a:cs typeface="Times New Roman" panose="02020603050405020304" pitchFamily="18" charset="0"/>
                </a:rPr>
                <a:t>broem</a:t>
              </a:r>
              <a:r>
                <a:rPr lang="nl-BE" sz="1500" dirty="0">
                  <a:effectLst/>
                  <a:ea typeface="Calibri" panose="020F0502020204030204" pitchFamily="34" charset="0"/>
                  <a:cs typeface="Times New Roman" panose="02020603050405020304" pitchFamily="18" charset="0"/>
                </a:rPr>
                <a:t> </a:t>
              </a:r>
              <a:r>
                <a:rPr lang="nl-BE" sz="1500" dirty="0" err="1">
                  <a:effectLst/>
                  <a:ea typeface="Calibri" panose="020F0502020204030204" pitchFamily="34" charset="0"/>
                  <a:cs typeface="Times New Roman" panose="02020603050405020304" pitchFamily="18" charset="0"/>
                </a:rPr>
                <a:t>broem</a:t>
              </a:r>
              <a:r>
                <a:rPr lang="nl-BE" sz="1500" dirty="0">
                  <a:effectLst/>
                  <a:ea typeface="Calibri" panose="020F0502020204030204" pitchFamily="34" charset="0"/>
                  <a:cs typeface="Times New Roman" panose="02020603050405020304" pitchFamily="18" charset="0"/>
                </a:rPr>
                <a:t> </a:t>
              </a:r>
              <a:r>
                <a:rPr lang="nl-BE" sz="1500" dirty="0" err="1">
                  <a:effectLst/>
                  <a:ea typeface="Calibri" panose="020F0502020204030204" pitchFamily="34" charset="0"/>
                  <a:cs typeface="Times New Roman" panose="02020603050405020304" pitchFamily="18" charset="0"/>
                </a:rPr>
                <a:t>broem</a:t>
              </a:r>
              <a:r>
                <a:rPr lang="nl-BE" sz="1500" dirty="0">
                  <a:effectLst/>
                  <a:ea typeface="Calibri" panose="020F0502020204030204" pitchFamily="34" charset="0"/>
                  <a:cs typeface="Times New Roman" panose="02020603050405020304" pitchFamily="18" charset="0"/>
                </a:rPr>
                <a:t>".</a:t>
              </a:r>
              <a:br>
                <a:rPr lang="nl-BE" sz="1500" dirty="0">
                  <a:effectLst/>
                  <a:ea typeface="Calibri" panose="020F0502020204030204" pitchFamily="34" charset="0"/>
                  <a:cs typeface="Times New Roman" panose="02020603050405020304" pitchFamily="18" charset="0"/>
                </a:rPr>
              </a:br>
              <a:r>
                <a:rPr lang="nl-BE" sz="1500" dirty="0">
                  <a:effectLst/>
                  <a:ea typeface="Calibri" panose="020F0502020204030204" pitchFamily="34" charset="0"/>
                  <a:cs typeface="Times New Roman" panose="02020603050405020304" pitchFamily="18" charset="0"/>
                </a:rPr>
                <a:t>En dan zegt de juf: "Jantje ga nu maar na de gang"</a:t>
              </a:r>
              <a:br>
                <a:rPr lang="nl-BE" sz="1500" dirty="0">
                  <a:effectLst/>
                  <a:ea typeface="Calibri" panose="020F0502020204030204" pitchFamily="34" charset="0"/>
                  <a:cs typeface="Times New Roman" panose="02020603050405020304" pitchFamily="18" charset="0"/>
                </a:rPr>
              </a:br>
              <a:r>
                <a:rPr lang="nl-BE" sz="1500" dirty="0">
                  <a:effectLst/>
                  <a:ea typeface="Calibri" panose="020F0502020204030204" pitchFamily="34" charset="0"/>
                  <a:cs typeface="Times New Roman" panose="02020603050405020304" pitchFamily="18" charset="0"/>
                </a:rPr>
                <a:t>"Nee" zegt Jantje "dat kan niet, mijn benzine is op!"</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dirty="0">
                  <a:effectLst/>
                  <a:ea typeface="Calibri" panose="020F0502020204030204" pitchFamily="34" charset="0"/>
                  <a:cs typeface="Times New Roman" panose="02020603050405020304" pitchFamily="18" charset="0"/>
                </a:rPr>
                <a:t>Als achter vliegen </a:t>
              </a:r>
              <a:r>
                <a:rPr lang="nl-BE" dirty="0" err="1">
                  <a:effectLst/>
                  <a:ea typeface="Calibri" panose="020F0502020204030204" pitchFamily="34" charset="0"/>
                  <a:cs typeface="Times New Roman" panose="02020603050405020304" pitchFamily="18" charset="0"/>
                </a:rPr>
                <a:t>vliegen</a:t>
              </a:r>
              <a:r>
                <a:rPr lang="nl-BE" dirty="0">
                  <a:effectLst/>
                  <a:ea typeface="Calibri" panose="020F0502020204030204" pitchFamily="34" charset="0"/>
                  <a:cs typeface="Times New Roman" panose="02020603050405020304" pitchFamily="18" charset="0"/>
                </a:rPr>
                <a:t> </a:t>
              </a:r>
              <a:r>
                <a:rPr lang="nl-BE" dirty="0" err="1">
                  <a:effectLst/>
                  <a:ea typeface="Calibri" panose="020F0502020204030204" pitchFamily="34" charset="0"/>
                  <a:cs typeface="Times New Roman" panose="02020603050405020304" pitchFamily="18" charset="0"/>
                </a:rPr>
                <a:t>vliegen</a:t>
              </a:r>
              <a:r>
                <a:rPr lang="nl-BE" dirty="0">
                  <a:effectLst/>
                  <a:ea typeface="Calibri" panose="020F0502020204030204" pitchFamily="34" charset="0"/>
                  <a:cs typeface="Times New Roman" panose="02020603050405020304" pitchFamily="18" charset="0"/>
                </a:rPr>
                <a:t> </a:t>
              </a:r>
              <a:r>
                <a:rPr lang="nl-BE" dirty="0" err="1">
                  <a:effectLst/>
                  <a:ea typeface="Calibri" panose="020F0502020204030204" pitchFamily="34" charset="0"/>
                  <a:cs typeface="Times New Roman" panose="02020603050405020304" pitchFamily="18" charset="0"/>
                </a:rPr>
                <a:t>vliegen</a:t>
              </a:r>
              <a:r>
                <a:rPr lang="nl-BE" dirty="0">
                  <a:effectLst/>
                  <a:ea typeface="Calibri" panose="020F0502020204030204" pitchFamily="34" charset="0"/>
                  <a:cs typeface="Times New Roman" panose="02020603050405020304" pitchFamily="18" charset="0"/>
                </a:rPr>
                <a:t> </a:t>
              </a:r>
              <a:r>
                <a:rPr lang="nl-BE" dirty="0" err="1">
                  <a:effectLst/>
                  <a:ea typeface="Calibri" panose="020F0502020204030204" pitchFamily="34" charset="0"/>
                  <a:cs typeface="Times New Roman" panose="02020603050405020304" pitchFamily="18" charset="0"/>
                </a:rPr>
                <a:t>vliegen</a:t>
              </a:r>
              <a:r>
                <a:rPr lang="nl-BE" dirty="0">
                  <a:effectLst/>
                  <a:ea typeface="Calibri" panose="020F0502020204030204" pitchFamily="34" charset="0"/>
                  <a:cs typeface="Times New Roman" panose="02020603050405020304" pitchFamily="18" charset="0"/>
                </a:rPr>
                <a:t> </a:t>
              </a:r>
              <a:r>
                <a:rPr lang="nl-BE" dirty="0" err="1">
                  <a:effectLst/>
                  <a:ea typeface="Calibri" panose="020F0502020204030204" pitchFamily="34" charset="0"/>
                  <a:cs typeface="Times New Roman" panose="02020603050405020304" pitchFamily="18" charset="0"/>
                </a:rPr>
                <a:t>vliegen</a:t>
              </a:r>
              <a:r>
                <a:rPr lang="nl-BE" dirty="0">
                  <a:effectLst/>
                  <a:ea typeface="Calibri" panose="020F0502020204030204" pitchFamily="34" charset="0"/>
                  <a:cs typeface="Times New Roman" panose="02020603050405020304" pitchFamily="18" charset="0"/>
                </a:rPr>
                <a:t> achterna.</a:t>
              </a: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6" name="Groep 25">
            <a:extLst>
              <a:ext uri="{FF2B5EF4-FFF2-40B4-BE49-F238E27FC236}">
                <a16:creationId xmlns:a16="http://schemas.microsoft.com/office/drawing/2014/main" id="{F638E208-5F1C-44FD-A551-C5F22845BA4E}"/>
              </a:ext>
            </a:extLst>
          </p:cNvPr>
          <p:cNvGrpSpPr/>
          <p:nvPr/>
        </p:nvGrpSpPr>
        <p:grpSpPr>
          <a:xfrm>
            <a:off x="4326480" y="2551198"/>
            <a:ext cx="3600000" cy="3646402"/>
            <a:chOff x="4326480" y="2551198"/>
            <a:chExt cx="3600000" cy="3646402"/>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8" name="Afbeelding 37">
              <a:extLst>
                <a:ext uri="{FF2B5EF4-FFF2-40B4-BE49-F238E27FC236}">
                  <a16:creationId xmlns:a16="http://schemas.microsoft.com/office/drawing/2014/main" id="{A2FA09FD-0371-452C-9006-4AE7BB22BAF8}"/>
                </a:ext>
              </a:extLst>
            </p:cNvPr>
            <p:cNvPicPr/>
            <p:nvPr/>
          </p:nvPicPr>
          <p:blipFill>
            <a:blip r:embed="rId5">
              <a:extLst>
                <a:ext uri="{BEBA8EAE-BF5A-486C-A8C5-ECC9F3942E4B}">
                  <a14:imgProps xmlns:a14="http://schemas.microsoft.com/office/drawing/2010/main">
                    <a14:imgLayer r:embed="rId6">
                      <a14:imgEffect>
                        <a14:backgroundRemoval t="2564" b="99803" l="6686" r="93895">
                          <a14:foregroundMark x1="26453" y1="50099" x2="48256" y2="3550"/>
                          <a14:foregroundMark x1="51453" y1="2761" x2="94186" y2="99606"/>
                          <a14:foregroundMark x1="68605" y1="55819" x2="71221" y2="58974"/>
                          <a14:foregroundMark x1="54651" y1="40631" x2="90116" y2="79684"/>
                          <a14:foregroundMark x1="16570" y1="80079" x2="6686" y2="99803"/>
                        </a14:backgroundRemoval>
                      </a14:imgEffect>
                    </a14:imgLayer>
                  </a14:imgProps>
                </a:ext>
              </a:extLst>
            </a:blip>
            <a:stretch>
              <a:fillRect/>
            </a:stretch>
          </p:blipFill>
          <p:spPr>
            <a:xfrm>
              <a:off x="5038846" y="3860800"/>
              <a:ext cx="2114307" cy="2336800"/>
            </a:xfrm>
            <a:prstGeom prst="rect">
              <a:avLst/>
            </a:prstGeom>
          </p:spPr>
        </p:pic>
        <p:sp>
          <p:nvSpPr>
            <p:cNvPr id="24" name="Tekstvak 23">
              <a:extLst>
                <a:ext uri="{FF2B5EF4-FFF2-40B4-BE49-F238E27FC236}">
                  <a16:creationId xmlns:a16="http://schemas.microsoft.com/office/drawing/2014/main" id="{E5456ED9-E5FF-4EEE-B584-110FF5F9AE25}"/>
                </a:ext>
              </a:extLst>
            </p:cNvPr>
            <p:cNvSpPr txBox="1"/>
            <p:nvPr/>
          </p:nvSpPr>
          <p:spPr>
            <a:xfrm>
              <a:off x="4647303" y="3429000"/>
              <a:ext cx="2897391" cy="369332"/>
            </a:xfrm>
            <a:prstGeom prst="rect">
              <a:avLst/>
            </a:prstGeom>
            <a:noFill/>
          </p:spPr>
          <p:txBody>
            <a:bodyPr wrap="square" rtlCol="0">
              <a:spAutoFit/>
            </a:bodyPr>
            <a:lstStyle/>
            <a:p>
              <a:pPr algn="ctr"/>
              <a:r>
                <a:rPr lang="nl-BE" dirty="0"/>
                <a:t>Hoeveel driehoeken tel jij?</a:t>
              </a: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spTree>
    <p:extLst>
      <p:ext uri="{BB962C8B-B14F-4D97-AF65-F5344CB8AC3E}">
        <p14:creationId xmlns:p14="http://schemas.microsoft.com/office/powerpoint/2010/main" val="143820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10</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Jantje komt uit school en zegt tegen zijn mama: "Mama, ik wou dat we een rond klaslokaal hadden."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"Waarom dat dan?", vraagt zijn mama.</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"Als we een ronde klas hadden, zou ik niet in de hoek moeten staan."</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Drie dikke dames dachten dat dromedarissen dagelijks drieduizend deciliter druivensap dronken.</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315103"/>
              <a:ext cx="3039533" cy="1959960"/>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Als twee schilders twee kamers kunnen schilderen in twee uur, hoeveel schilders heb je dan nodig om 18 kamers te schilderen in 6 uur?</a:t>
              </a:r>
            </a:p>
          </p:txBody>
        </p:sp>
      </p:grpSp>
    </p:spTree>
    <p:extLst>
      <p:ext uri="{BB962C8B-B14F-4D97-AF65-F5344CB8AC3E}">
        <p14:creationId xmlns:p14="http://schemas.microsoft.com/office/powerpoint/2010/main" val="114126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10</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heb een idee, best heel erg goed.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gaat dan als volgt: alles kan en niets moet.</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houdt dan iets in als: het is mijn dag.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En dat alles leuk is en alles mag.</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Rijst of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noodles</a:t>
              </a:r>
              <a:r>
                <a:rPr lang="nl-BE" sz="1800"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0762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11</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De meester vraagt aan jantje of hij Amerika op de kaart kan aanduiden. Jantje komt Amerika aanduiden en de meester antwoordt dat Jantje Amerika juist heeft aangeduid.</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Dan vraagt de meester aan Piet: "Wie heeft Amerika ontdekt?" Piet antwoordt: "Jantje, meneer."</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Drie dikke drilboren drillen door drie dikke deuren.</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08FE86D8-0D4D-402F-A778-03C118DDA637}"/>
              </a:ext>
            </a:extLst>
          </p:cNvPr>
          <p:cNvGrpSpPr/>
          <p:nvPr/>
        </p:nvGrpSpPr>
        <p:grpSpPr>
          <a:xfrm>
            <a:off x="4326480" y="2551198"/>
            <a:ext cx="3600000" cy="3646401"/>
            <a:chOff x="4326480" y="2551198"/>
            <a:chExt cx="3600000" cy="3646401"/>
          </a:xfrm>
        </p:grpSpPr>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124200"/>
                <a:ext cx="3039533" cy="774507"/>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Hoeveel dieren zie jij?</a:t>
                </a:r>
              </a:p>
            </p:txBody>
          </p:sp>
        </p:grpSp>
        <p:pic>
          <p:nvPicPr>
            <p:cNvPr id="16" name="Afbeelding 15">
              <a:extLst>
                <a:ext uri="{FF2B5EF4-FFF2-40B4-BE49-F238E27FC236}">
                  <a16:creationId xmlns:a16="http://schemas.microsoft.com/office/drawing/2014/main" id="{2048D068-F187-4B04-8BE8-3F95FC4AF8E3}"/>
                </a:ext>
              </a:extLst>
            </p:cNvPr>
            <p:cNvPicPr/>
            <p:nvPr/>
          </p:nvPicPr>
          <p:blipFill>
            <a:blip r:embed="rId5"/>
            <a:stretch>
              <a:fillRect/>
            </a:stretch>
          </p:blipFill>
          <p:spPr>
            <a:xfrm>
              <a:off x="4474632" y="4015728"/>
              <a:ext cx="3297767" cy="2029472"/>
            </a:xfrm>
            <a:prstGeom prst="rect">
              <a:avLst/>
            </a:prstGeom>
          </p:spPr>
        </p:pic>
      </p:grpSp>
    </p:spTree>
    <p:extLst>
      <p:ext uri="{BB962C8B-B14F-4D97-AF65-F5344CB8AC3E}">
        <p14:creationId xmlns:p14="http://schemas.microsoft.com/office/powerpoint/2010/main" val="22947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11</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Wil je me even knuffelen en zeggen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‘je bent lief’,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dan verdwijnen al mijn zorgen en wordt alles relatief.</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Met de fiets of te voet?</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022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12</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Jantje en Pietje lopen samen naar school. Onderweg zegt Jantje tegen Piet: "Weet je wat ik gisteren gedroomd heb? Ik heb gisteren gedroomd dat ik op de kermis was!" "Oh, wat leuk", antwoordt Piet, "ik heb gisteren gedroomd dat ik een feestje van mijn verjaardag ging houden en dat ik heel de klas had uitgenodigd, behalve jij." "Waarom nodigde je mij niet uit?!" Antwoordt Piet: "Omdat jij toen op de kermis was!"</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Gooi geen groene groenten in de grote gracht.</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868781"/>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err="1">
                  <a:effectLst/>
                  <a:latin typeface="Calibri" panose="020F0502020204030204" pitchFamily="34" charset="0"/>
                  <a:ea typeface="Calibri" panose="020F0502020204030204" pitchFamily="34" charset="0"/>
                  <a:cs typeface="Times New Roman" panose="02020603050405020304" pitchFamily="18" charset="0"/>
                </a:rPr>
                <a:t>Jantje’s</a:t>
              </a:r>
              <a:r>
                <a:rPr lang="nl-BE" sz="1800" dirty="0">
                  <a:effectLst/>
                  <a:latin typeface="Calibri" panose="020F0502020204030204" pitchFamily="34" charset="0"/>
                  <a:ea typeface="Calibri" panose="020F0502020204030204" pitchFamily="34" charset="0"/>
                  <a:cs typeface="Times New Roman" panose="02020603050405020304" pitchFamily="18" charset="0"/>
                </a:rPr>
                <a:t> moeder heeft drie kinderen.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Kwik, Kwek en …?</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9829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12</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Met jou wil ik dansen over de wolken en de maan.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Quick of McDonalds?</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7898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13</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meester geeft een eenvoudig rekensommetje: "Als er vijf vliegen op tafel zitten en ik sla er twee dood, hoeveel blijven er dan achter?"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Hansje: "Alleen twee dode, meester! De andere vliegen weg.”</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Hottentottensoldatententententoonstelling</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2062552"/>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Er zwemmen tien visjes in de zee. Een visje verdrinkt. Hoeveel vissen zijn er nog over?</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27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13</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verzamel lieve mensen in een kringetje om me heen. En van die lieve mensen ben jij er zeker één.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Nooit meer televisie kijken of nooit meer naar de cinema?</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7230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14</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Jantje laat een scheet in de klas. De meester stuurt hem de klas uit.</a:t>
              </a:r>
              <a:br>
                <a:rPr lang="nl-BE" sz="1600" dirty="0">
                  <a:effectLst/>
                  <a:latin typeface="Calibri" panose="020F0502020204030204" pitchFamily="34" charset="0"/>
                  <a:ea typeface="Calibri" panose="020F0502020204030204" pitchFamily="34" charset="0"/>
                  <a:cs typeface="Times New Roman" panose="02020603050405020304" pitchFamily="18" charset="0"/>
                </a:rPr>
              </a:br>
              <a:r>
                <a:rPr lang="nl-BE" sz="1600" dirty="0">
                  <a:effectLst/>
                  <a:latin typeface="Calibri" panose="020F0502020204030204" pitchFamily="34" charset="0"/>
                  <a:ea typeface="Calibri" panose="020F0502020204030204" pitchFamily="34" charset="0"/>
                  <a:cs typeface="Times New Roman" panose="02020603050405020304" pitchFamily="18" charset="0"/>
                </a:rPr>
                <a:t>Op de gang komt Jantje de directeur tegen en die vraagt hem: "Waarom sta jij op de gang?" Jantje zegt: "Ik heb een scheet gelaten en nu blijven ze zelf in de stank zitten."</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Jeukt jouw jeukende neus ook zo als mijn jeukende neus jeukt?</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572418"/>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is blauw en niet zwaar? </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3261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14</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dagen rennen en hollen, gewoon geen houwen aan. Je knippert met je ogen en het weekend is weer gedaan.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4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Lezen in een strip of in een leesboek?</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209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6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dirty="0">
                  <a:effectLst/>
                  <a:ea typeface="Calibri" panose="020F0502020204030204" pitchFamily="34" charset="0"/>
                  <a:cs typeface="Times New Roman" panose="02020603050405020304" pitchFamily="18" charset="0"/>
                </a:rPr>
                <a:t>Zijn wie je bent, doen wat je wilt.</a:t>
              </a:r>
            </a:p>
            <a:p>
              <a:pPr algn="ctr">
                <a:lnSpc>
                  <a:spcPct val="107000"/>
                </a:lnSpc>
                <a:spcAft>
                  <a:spcPts val="800"/>
                </a:spcAft>
              </a:pPr>
              <a:r>
                <a:rPr lang="nl-BE" dirty="0">
                  <a:effectLst/>
                  <a:ea typeface="Calibri" panose="020F0502020204030204" pitchFamily="34" charset="0"/>
                  <a:cs typeface="Times New Roman" panose="02020603050405020304" pitchFamily="18" charset="0"/>
                </a:rPr>
                <a:t> Iedere dag weer een kans.</a:t>
              </a:r>
            </a:p>
            <a:p>
              <a:pPr algn="ctr">
                <a:lnSpc>
                  <a:spcPct val="107000"/>
                </a:lnSpc>
                <a:spcAft>
                  <a:spcPts val="800"/>
                </a:spcAft>
              </a:pPr>
              <a:r>
                <a:rPr lang="nl-BE" dirty="0">
                  <a:effectLst/>
                  <a:ea typeface="Calibri" panose="020F0502020204030204" pitchFamily="34" charset="0"/>
                  <a:cs typeface="Times New Roman" panose="02020603050405020304" pitchFamily="18" charset="0"/>
                </a:rPr>
                <a:t> Jij bepaalt het moment en maakt het verschil.</a:t>
              </a: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ea typeface="Calibri" panose="020F0502020204030204" pitchFamily="34" charset="0"/>
                  <a:cs typeface="Times New Roman" panose="02020603050405020304" pitchFamily="18" charset="0"/>
                </a:rPr>
                <a:t>School of vakantie?</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523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15</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Jantje zegt: "Ik heb al dagen niet geslapen!" Vraagt zijn vriend: "Hoe komt dat dan?" Jantje zegt: "Mijn oma heeft haar been gebroken en de dokter heeft gezegd dat ze beter geen trappen meer kan lopen. Je moet haar eens horen als ze via de regenpijp omhoog klimt!"</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Kraaieneieren.</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ben een oneven getal. Als je er een letter afhaalt, dan ben ik even. Welk getal ben ik?</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5767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15</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Geluk vind je niet in morgen en niet op een later moment.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Geluk vind je in blij zijn met wat je hebt en wie je bent.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Geluk vind je niet in groter, niet in duurder, niet in meer.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Geluk vind je in kunnen genieten en daar vind je het keer op keer.</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In een appartement wonen of in een huis?</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566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16</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Op een dag ging Jantje naar school. Toen vroeg de meester: "Waar stierf Napoleon?" Jantje: "Op bladzijde 72 van het geschiedenisboek."</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Liesje leerde Lotje lopen op de lange Lindelaan, maar omdat Lotje niet wilde lopen liet Liesje Lotje staan.</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469826"/>
            </a:xfrm>
            <a:prstGeom prst="rect">
              <a:avLst/>
            </a:prstGeom>
            <a:noFill/>
          </p:spPr>
          <p:txBody>
            <a:bodyPr wrap="square">
              <a:spAutoFit/>
            </a:bodyPr>
            <a:lstStyle/>
            <a:p>
              <a:pP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staat er aan het einde van de regenboog?</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505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16</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Voor alles bestaat een tijd. Ik wens je liefde, het geduld en de kracht. Om te blijven dromen, hopen en wachten op hetgeen je verwacht. </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Elke dag een appel eten of elke dag een peer eten?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2508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17</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500" dirty="0">
                  <a:effectLst/>
                  <a:latin typeface="Calibri" panose="020F0502020204030204" pitchFamily="34" charset="0"/>
                  <a:ea typeface="Calibri" panose="020F0502020204030204" pitchFamily="34" charset="0"/>
                  <a:cs typeface="Times New Roman" panose="02020603050405020304" pitchFamily="18" charset="0"/>
                </a:rPr>
                <a:t>Jantje geeft straks zijn verjaardagsfeestje. Zijn mama zet allemaal flessen cola in de koelkast en dan zet Jantje een lege fles in de koelkast. </a:t>
              </a:r>
            </a:p>
            <a:p>
              <a:pPr algn="ctr">
                <a:lnSpc>
                  <a:spcPct val="107000"/>
                </a:lnSpc>
                <a:spcAft>
                  <a:spcPts val="800"/>
                </a:spcAft>
              </a:pPr>
              <a:r>
                <a:rPr lang="nl-BE" sz="1500" dirty="0">
                  <a:effectLst/>
                  <a:latin typeface="Calibri" panose="020F0502020204030204" pitchFamily="34" charset="0"/>
                  <a:ea typeface="Calibri" panose="020F0502020204030204" pitchFamily="34" charset="0"/>
                  <a:cs typeface="Times New Roman" panose="02020603050405020304" pitchFamily="18" charset="0"/>
                </a:rPr>
                <a:t>Zegt zijn moeder: "Waarom zet je een lege fles in de koelkast?" </a:t>
              </a:r>
            </a:p>
            <a:p>
              <a:pPr algn="ctr">
                <a:lnSpc>
                  <a:spcPct val="107000"/>
                </a:lnSpc>
                <a:spcAft>
                  <a:spcPts val="800"/>
                </a:spcAft>
              </a:pPr>
              <a:r>
                <a:rPr lang="nl-BE" sz="1500" dirty="0">
                  <a:effectLst/>
                  <a:latin typeface="Calibri" panose="020F0502020204030204" pitchFamily="34" charset="0"/>
                  <a:ea typeface="Calibri" panose="020F0502020204030204" pitchFamily="34" charset="0"/>
                  <a:cs typeface="Times New Roman" panose="02020603050405020304" pitchFamily="18" charset="0"/>
                </a:rPr>
                <a:t>"Dat is voor de kinderen die geen dorst hebben!"</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Mientje Mandemakers mooiste meisje maakte mutjes met moeders mooiste machientje.</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469826"/>
            </a:xfrm>
            <a:prstGeom prst="rect">
              <a:avLst/>
            </a:prstGeom>
            <a:noFill/>
          </p:spPr>
          <p:txBody>
            <a:bodyPr wrap="square">
              <a:spAutoFit/>
            </a:bodyPr>
            <a:lstStyle/>
            <a:p>
              <a:pP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is de minst gesproken taal in de wereld?</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9777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17</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leven is soms oneerlijk. Het leven doet soms pijn. Maar ons hart is gevuld met herinneringen, met mooie dierbaren momenten.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Soms groot, soms best wel klein.</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Een douche nemen of een bad nemen?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72618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18</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"Peter, wat ben je toch stil vandaag."</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"Ja tante, dat komt omdat mama me een euro heeft beloofd als ik m'n mond houd over die gekke wrat op uw neus."</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Onder de afwas viel de asbak in de afwasbak.</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Waarom komt een duizendpoot te laat op een feestje?</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637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18</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Bij jou voel ik me veilig, bij jou voel ik me fijn. Warm en geborgen kan ik mezelf zijn. </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Nooit meer snoep mogen eten of nooit meer chips mogen eten?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717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19</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Janny zit sinds kort op zangles.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Zegt haar broertje Rik: "Ik wou dat je alleen kerstliedjes zong."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Janny: "Hoezo?"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Rik: "Omdat je dan maar een keer in het jaar zong."</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Ping 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Pong</a:t>
              </a:r>
              <a:r>
                <a:rPr lang="nl-BE" sz="1800" dirty="0">
                  <a:effectLst/>
                  <a:latin typeface="Calibri" panose="020F0502020204030204" pitchFamily="34" charset="0"/>
                  <a:ea typeface="Calibri" panose="020F0502020204030204" pitchFamily="34" charset="0"/>
                  <a:cs typeface="Times New Roman" panose="02020603050405020304" pitchFamily="18" charset="0"/>
                </a:rPr>
                <a:t> speelden pingpong. Ping pingpongde de pingpongbal naar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Pong</a:t>
              </a:r>
              <a:r>
                <a:rPr lang="nl-BE" sz="1800" dirty="0">
                  <a:effectLst/>
                  <a:latin typeface="Calibri" panose="020F0502020204030204" pitchFamily="34" charset="0"/>
                  <a:ea typeface="Calibri" panose="020F0502020204030204" pitchFamily="34" charset="0"/>
                  <a:cs typeface="Times New Roman" panose="02020603050405020304" pitchFamily="18" charset="0"/>
                </a:rPr>
                <a:t> 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Pong</a:t>
              </a:r>
              <a:r>
                <a:rPr lang="nl-BE" sz="1800" dirty="0">
                  <a:effectLst/>
                  <a:latin typeface="Calibri" panose="020F0502020204030204" pitchFamily="34" charset="0"/>
                  <a:ea typeface="Calibri" panose="020F0502020204030204" pitchFamily="34" charset="0"/>
                  <a:cs typeface="Times New Roman" panose="02020603050405020304" pitchFamily="18" charset="0"/>
                </a:rPr>
                <a:t> pingpongde de pingpongbal naar Ping.</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2062552"/>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Toen ik zes jaar was, was mijn zus de helft van mijn leeftijd. Nu ben ik 40 jaar. Hoe oud is mijn zus?</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5244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19</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Je hoeft niets uit te leggen. De stilte fluistert in mijn oor. Woorden die jij niet kan zeggen, maar ik luid en duidelijk hoor. </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Kunnen vliegen als een vogel of onder water kunnen ademen zoals een vis?</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60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4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dirty="0">
                  <a:latin typeface="Calibri" panose="020F0502020204030204" pitchFamily="34" charset="0"/>
                  <a:ea typeface="Calibri" panose="020F0502020204030204" pitchFamily="34" charset="0"/>
                  <a:cs typeface="Times New Roman" panose="02020603050405020304" pitchFamily="18" charset="0"/>
                </a:rPr>
                <a:t>Een </a:t>
              </a:r>
              <a:r>
                <a:rPr lang="nl-BE" sz="1400" dirty="0">
                  <a:effectLst/>
                  <a:latin typeface="Calibri" panose="020F0502020204030204" pitchFamily="34" charset="0"/>
                  <a:ea typeface="Calibri" panose="020F0502020204030204" pitchFamily="34" charset="0"/>
                  <a:cs typeface="Times New Roman" panose="02020603050405020304" pitchFamily="18" charset="0"/>
                </a:rPr>
                <a:t>vader en een zoon zaten aan tafel te eten.</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De zoon vraagt: "Papa?"</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De vader antwoordt: "Niet praten tijdens het eten". Na het eten zegt vader: "Zoon wat wou je me vertellen?"</a:t>
              </a:r>
            </a:p>
            <a:p>
              <a:pPr algn="ctr">
                <a:lnSpc>
                  <a:spcPct val="107000"/>
                </a:lnSpc>
                <a:spcAft>
                  <a:spcPts val="800"/>
                </a:spcAft>
              </a:pPr>
              <a:r>
                <a:rPr lang="nl-BE" sz="1400" dirty="0">
                  <a:latin typeface="Calibri" panose="020F0502020204030204" pitchFamily="34" charset="0"/>
                  <a:ea typeface="Calibri" panose="020F0502020204030204" pitchFamily="34" charset="0"/>
                  <a:cs typeface="Times New Roman" panose="02020603050405020304" pitchFamily="18" charset="0"/>
                </a:rPr>
                <a:t>De</a:t>
              </a:r>
              <a:r>
                <a:rPr lang="nl-BE" sz="1400" dirty="0">
                  <a:effectLst/>
                  <a:latin typeface="Calibri" panose="020F0502020204030204" pitchFamily="34" charset="0"/>
                  <a:ea typeface="Calibri" panose="020F0502020204030204" pitchFamily="34" charset="0"/>
                  <a:cs typeface="Times New Roman" panose="02020603050405020304" pitchFamily="18" charset="0"/>
                </a:rPr>
                <a:t> zoon antwoordt: "Toen je de appel at zat er een klein </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spinnetje op met een paar eitjes".</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Als een potvis in een pispot pist dan heb je een pispot vol potvispis.</a:t>
              </a: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8" name="Groep 7">
            <a:extLst>
              <a:ext uri="{FF2B5EF4-FFF2-40B4-BE49-F238E27FC236}">
                <a16:creationId xmlns:a16="http://schemas.microsoft.com/office/drawing/2014/main" id="{0AAC69EC-5C1B-49A8-8DFA-FC6EF1AC6AB3}"/>
              </a:ext>
            </a:extLst>
          </p:cNvPr>
          <p:cNvGrpSpPr/>
          <p:nvPr/>
        </p:nvGrpSpPr>
        <p:grpSpPr>
          <a:xfrm>
            <a:off x="3000422" y="2551198"/>
            <a:ext cx="6265332" cy="3646401"/>
            <a:chOff x="3000422" y="2551198"/>
            <a:chExt cx="6265332" cy="3646401"/>
          </a:xfrm>
        </p:grpSpPr>
        <p:sp>
          <p:nvSpPr>
            <p:cNvPr id="18" name="Tekstvak 17">
              <a:extLst>
                <a:ext uri="{FF2B5EF4-FFF2-40B4-BE49-F238E27FC236}">
                  <a16:creationId xmlns:a16="http://schemas.microsoft.com/office/drawing/2014/main" id="{39F46B40-85C3-4D1E-B7A6-E7030757EC01}"/>
                </a:ext>
              </a:extLst>
            </p:cNvPr>
            <p:cNvSpPr txBox="1"/>
            <p:nvPr/>
          </p:nvSpPr>
          <p:spPr>
            <a:xfrm>
              <a:off x="3000422" y="3464834"/>
              <a:ext cx="6265332" cy="375552"/>
            </a:xfrm>
            <a:prstGeom prst="rect">
              <a:avLst/>
            </a:prstGeom>
            <a:noFill/>
          </p:spPr>
          <p:txBody>
            <a:bodyPr wrap="square">
              <a:sp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Waar zit de </a:t>
              </a:r>
              <a:r>
                <a:rPr lang="nl-BE" dirty="0" err="1">
                  <a:effectLst/>
                  <a:latin typeface="Calibri" panose="020F0502020204030204" pitchFamily="34" charset="0"/>
                  <a:ea typeface="Calibri" panose="020F0502020204030204" pitchFamily="34" charset="0"/>
                  <a:cs typeface="Times New Roman" panose="02020603050405020304" pitchFamily="18" charset="0"/>
                </a:rPr>
                <a:t>de</a:t>
              </a:r>
              <a:r>
                <a:rPr lang="nl-BE" dirty="0">
                  <a:effectLst/>
                  <a:latin typeface="Calibri" panose="020F0502020204030204" pitchFamily="34" charset="0"/>
                  <a:ea typeface="Calibri" panose="020F0502020204030204" pitchFamily="34" charset="0"/>
                  <a:cs typeface="Times New Roman" panose="02020603050405020304" pitchFamily="18" charset="0"/>
                </a:rPr>
                <a:t> fout?</a:t>
              </a:r>
            </a:p>
          </p:txBody>
        </p:sp>
        <p:grpSp>
          <p:nvGrpSpPr>
            <p:cNvPr id="4" name="Groep 3">
              <a:extLst>
                <a:ext uri="{FF2B5EF4-FFF2-40B4-BE49-F238E27FC236}">
                  <a16:creationId xmlns:a16="http://schemas.microsoft.com/office/drawing/2014/main" id="{60E4459A-B864-4F7C-8AE8-519FA22D6BCF}"/>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Afbeelding 18">
                <a:extLst>
                  <a:ext uri="{FF2B5EF4-FFF2-40B4-BE49-F238E27FC236}">
                    <a16:creationId xmlns:a16="http://schemas.microsoft.com/office/drawing/2014/main" id="{85C90B39-7FA6-45B0-8EA6-C2A1862BBAFA}"/>
                  </a:ext>
                </a:extLst>
              </p:cNvPr>
              <p:cNvPicPr/>
              <p:nvPr/>
            </p:nvPicPr>
            <p:blipFill>
              <a:blip r:embed="rId5"/>
              <a:stretch>
                <a:fillRect/>
              </a:stretch>
            </p:blipFill>
            <p:spPr>
              <a:xfrm>
                <a:off x="4515954" y="4071847"/>
                <a:ext cx="3234267" cy="1734481"/>
              </a:xfrm>
              <a:prstGeom prst="rect">
                <a:avLst/>
              </a:prstGeom>
            </p:spPr>
          </p:pic>
        </p:grpSp>
      </p:grpSp>
    </p:spTree>
    <p:extLst>
      <p:ext uri="{BB962C8B-B14F-4D97-AF65-F5344CB8AC3E}">
        <p14:creationId xmlns:p14="http://schemas.microsoft.com/office/powerpoint/2010/main" val="1735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20</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Een rijke boerenfamilie verhuist naar de stad, waar ze een groter huis hebben gekocht.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Aangekomen bij het huis, zegt het ene kind tegen het andere: "Het is toch zielig dat iedereen een kamer heeft voor zichzelf, behalve papa en mama. Die moeten een kamer delen."</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Een plak bakbloedworst.</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begint met een ‘t’ er zit ‘t’ in en eindigt met een ‘t’. Wat is het?</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2853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20</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Soms zal je twijfelen en dan voel je dat je niet in jezelf gelooft. Maar dan ben ik jouw grootste cheerleader. Dus het lukt je wel.</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Beloofd. </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Nooit meer naar de kapper of voor altijd kaal zijn?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117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762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21</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Moeder zegt: "Jantje je peutert toch niet met je wijsvinger in je neus?"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Waarop Jantje antwoordt: "Welke vinger moet ik dan nemen moeder?"</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Roverovervallen vallen overal voor. Het valt voor dat bij een roveroverval een rover voorover over een roverval valt.</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469826"/>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Hoeveel maanden hebben 28 dagen?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796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21</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Ga maar ontdekken, jouw eigen avontuur beleven.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De wereld is vol mensen en dieren, die jou warmte en liefde geven.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Dus ga maar ontdekken, straal en geniet van alles wat het leven jou aanbiedt.</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Nooit meer op de tablet spelen of nooit meer televisie kijken? </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948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22</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De les gaat over koalabeertjes.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"Die dieren kunnen goed klimmen." vertelt de meester.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"Wat ontbreekt de mens om vlug in een boom te</a:t>
              </a:r>
              <a:br>
                <a:rPr lang="nl-BE" sz="1600" dirty="0">
                  <a:effectLst/>
                  <a:latin typeface="Calibri" panose="020F0502020204030204" pitchFamily="34" charset="0"/>
                  <a:ea typeface="Calibri" panose="020F0502020204030204" pitchFamily="34" charset="0"/>
                  <a:cs typeface="Times New Roman" panose="02020603050405020304" pitchFamily="18" charset="0"/>
                </a:rPr>
              </a:br>
              <a:r>
                <a:rPr lang="nl-BE" sz="1600" dirty="0">
                  <a:effectLst/>
                  <a:latin typeface="Calibri" panose="020F0502020204030204" pitchFamily="34" charset="0"/>
                  <a:ea typeface="Calibri" panose="020F0502020204030204" pitchFamily="34" charset="0"/>
                  <a:cs typeface="Times New Roman" panose="02020603050405020304" pitchFamily="18" charset="0"/>
                </a:rPr>
                <a:t>kunnen klimmen?"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Antwoordt Frits: "Een ladder meester."</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Scheveningse scheve schoenen.</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is de overeenkomst tussen de nummers ‘69’ en ‘88’?</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493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22</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Als je je hart volgt, kiest wat hoort en past bij jou.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Dan gaat alles vanzelf, geloof me maar, vertrouw.</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Altijd handschoenen dragen of altijd een muts dragen?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777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23</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Er wordt gebeld en een kinderstemmetje zegt: "Hallo?"</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"Kan ik je vader of moeder spreken?"</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"Die zijn er niet!"</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"Is er dan niemand anders thuis?"</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"Ja, mijn zus."</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"Mag ik haar even aan de telefoon?"</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Een tijdje is het stil, dan klinkt het stemmetje weer:</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"Het spijt me, meneer, maar ik kan haar nog niet uit de wieg tillen."</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Slimme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Sjaantje</a:t>
              </a:r>
              <a:r>
                <a:rPr lang="nl-BE" sz="1800" dirty="0">
                  <a:effectLst/>
                  <a:latin typeface="Calibri" panose="020F0502020204030204" pitchFamily="34" charset="0"/>
                  <a:ea typeface="Calibri" panose="020F0502020204030204" pitchFamily="34" charset="0"/>
                  <a:cs typeface="Times New Roman" panose="02020603050405020304" pitchFamily="18" charset="0"/>
                </a:rPr>
                <a:t> sloeg de slome slager.</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469826"/>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Hoe maak je van een mug een gum?</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0696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23</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Geniet van vandaag, van het leven, van elkaar.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Blijf liefhebben en beminnen.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liefst nog heel veel jaar.</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Nooit meer kunnen kijken of nooit meer kunnen horen?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082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24</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Charlotte gaat met haar moeder een spel spelen. Charlotte pakt de dobbelsteen en gooit hem heel hard tegen het plafond.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Moeder vraagt: "Waarom doe je dat?"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Zegt Charlotte: "Wie het hoogst gooit mag beginnen."</a:t>
              </a:r>
            </a:p>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Staat vandaag advocaattaart op de kaart? Nee. Pas in maart staat advocaattaart op de kaart.</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469826"/>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Hoe noem je een vrolijke framboos?</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5314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24</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Je bent klein en nog heel kwetsbaar. Al zo groot in ons leven.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Kunnen niet wachten op de avonturen die we samen gaan beleven.</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Een leeuw als huisdier of een aap als huisdier?</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374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6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Zullen we focussen op wat we goed vinden gaan. Op de positieve puntjes van onze dag en ons bestaan. Kijken naar waar we trots op zijn, naar wat we hebben bereikt. Naar wie er voor ons is en wie/wat ons verrijkt.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De wereld wordt wat mooier, heus, als iedereen zo kijkt.</a:t>
              </a:r>
            </a:p>
            <a:p>
              <a:pPr algn="ctr">
                <a:lnSpc>
                  <a:spcPct val="107000"/>
                </a:lnSpc>
                <a:spcAft>
                  <a:spcPts val="800"/>
                </a:spcAft>
              </a:pPr>
              <a:r>
                <a:rPr lang="nl-BE" sz="11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Nooit meer frietjes eten of nooit meer spaghetti eten?</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2539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25</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Marie komt met haar oma bij een speeltuintje.</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Dan zegt oma: "Ik ga even boodschappen doen, blijf jij zolang hier? Ga niet op de rekstok, want je hebt een jurkje aan en dan kunnen jongens je onderbroekje zien."</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Even later komt oma terug en Marie is toch op de rekstok gegaan.</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Oma zegt: "Dat mag niet, dat weet je best." "O, maar ik heb mijn onderbroek gewoon uitgetrokken."</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Tom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tomaten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Tom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vrat</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besta alleen als er licht is, maar verdwijn als er licht op me komt. Wat ben ik?</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457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25</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a:effectLst/>
                  <a:latin typeface="Calibri" panose="020F0502020204030204" pitchFamily="34" charset="0"/>
                  <a:ea typeface="Calibri" panose="020F0502020204030204" pitchFamily="34" charset="0"/>
                  <a:cs typeface="Times New Roman" panose="02020603050405020304" pitchFamily="18" charset="0"/>
                </a:rPr>
                <a:t>Leef het leven op jouw manier, met een goed gevoel en veel plezier.</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nek van een giraf hebben of de slurf van een olifant?</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5103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26</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Jantje zit in de klas en vraagt aan zijn juf: "Mag ik gaan plassen?"</a:t>
              </a:r>
              <a:br>
                <a:rPr lang="nl-BE" sz="1600" dirty="0">
                  <a:effectLst/>
                  <a:latin typeface="Calibri" panose="020F0502020204030204" pitchFamily="34" charset="0"/>
                  <a:ea typeface="Calibri" panose="020F0502020204030204" pitchFamily="34" charset="0"/>
                  <a:cs typeface="Times New Roman" panose="02020603050405020304" pitchFamily="18" charset="0"/>
                </a:rPr>
              </a:br>
              <a:r>
                <a:rPr lang="nl-BE" sz="1600" dirty="0">
                  <a:effectLst/>
                  <a:latin typeface="Calibri" panose="020F0502020204030204" pitchFamily="34" charset="0"/>
                  <a:ea typeface="Calibri" panose="020F0502020204030204" pitchFamily="34" charset="0"/>
                  <a:cs typeface="Times New Roman" panose="02020603050405020304" pitchFamily="18" charset="0"/>
                </a:rPr>
                <a:t>De juf antwoordt: "Nee, niet tijdens de les!"</a:t>
              </a:r>
              <a:br>
                <a:rPr lang="nl-BE" sz="1600" dirty="0">
                  <a:effectLst/>
                  <a:latin typeface="Calibri" panose="020F0502020204030204" pitchFamily="34" charset="0"/>
                  <a:ea typeface="Calibri" panose="020F0502020204030204" pitchFamily="34" charset="0"/>
                  <a:cs typeface="Times New Roman" panose="02020603050405020304" pitchFamily="18" charset="0"/>
                </a:rPr>
              </a:br>
              <a:r>
                <a:rPr lang="nl-BE" sz="1600" dirty="0">
                  <a:effectLst/>
                  <a:latin typeface="Calibri" panose="020F0502020204030204" pitchFamily="34" charset="0"/>
                  <a:ea typeface="Calibri" panose="020F0502020204030204" pitchFamily="34" charset="0"/>
                  <a:cs typeface="Times New Roman" panose="02020603050405020304" pitchFamily="18" charset="0"/>
                </a:rPr>
                <a:t>Jantje moet zo nodig en doet het in zijn broek.</a:t>
              </a:r>
              <a:br>
                <a:rPr lang="nl-BE" sz="1600" dirty="0">
                  <a:effectLst/>
                  <a:latin typeface="Calibri" panose="020F0502020204030204" pitchFamily="34" charset="0"/>
                  <a:ea typeface="Calibri" panose="020F0502020204030204" pitchFamily="34" charset="0"/>
                  <a:cs typeface="Times New Roman" panose="02020603050405020304" pitchFamily="18" charset="0"/>
                </a:rPr>
              </a:br>
              <a:r>
                <a:rPr lang="nl-BE" sz="1600" dirty="0">
                  <a:effectLst/>
                  <a:latin typeface="Calibri" panose="020F0502020204030204" pitchFamily="34" charset="0"/>
                  <a:ea typeface="Calibri" panose="020F0502020204030204" pitchFamily="34" charset="0"/>
                  <a:cs typeface="Times New Roman" panose="02020603050405020304" pitchFamily="18" charset="0"/>
                </a:rPr>
                <a:t>Even later vraagt de juf: "Waar ligt de zee?"</a:t>
              </a:r>
              <a:br>
                <a:rPr lang="nl-BE" sz="1600" dirty="0">
                  <a:effectLst/>
                  <a:latin typeface="Calibri" panose="020F0502020204030204" pitchFamily="34" charset="0"/>
                  <a:ea typeface="Calibri" panose="020F0502020204030204" pitchFamily="34" charset="0"/>
                  <a:cs typeface="Times New Roman" panose="02020603050405020304" pitchFamily="18" charset="0"/>
                </a:rPr>
              </a:br>
              <a:r>
                <a:rPr lang="nl-BE" sz="1600" dirty="0">
                  <a:effectLst/>
                  <a:latin typeface="Calibri" panose="020F0502020204030204" pitchFamily="34" charset="0"/>
                  <a:ea typeface="Calibri" panose="020F0502020204030204" pitchFamily="34" charset="0"/>
                  <a:cs typeface="Times New Roman" panose="02020603050405020304" pitchFamily="18" charset="0"/>
                </a:rPr>
                <a:t>Jantje antwoordt: “Onder mijn stoel juf!!"</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Vaders vader vond vier vuile vesten van vier vuile venten.</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weegt het meest? Een kilo bakstenen of een kilo veren?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115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26</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Mag ik in je wonen?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Want het lijkt me toch fijn om elke dag zo dicht bij jou te zijn.</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Altijd je schoenen aanhouden of altijd op je sokken lopen?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2054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27</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Een leerling komt hijgend aan bij een benzinestation. “Vlug een emmer benzine! De school staat in brand!”</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Vissers die vissen naar vissen en vissers die vissen die vangen vaak bot. </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469826"/>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heeft 21 ogen en kan niets zien?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6183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27</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Ik wou dat ik kon toveren, dan toverde ik een glimlach op jouw gezicht.</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Dan maakte ik je zware dagen licht.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Dan tekende ik de zon boven je hoofd.</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Dan sprak ik een spreuk die de pijn verdooft.</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Vier muizen hebben of vier slangen hebben?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932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28</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Juffrouw komt in de klas en zegt: "Vandaag gaan we het hebben over het woordje ‘on-‘. Alle woordjes die met ‘on-‘ beginnen, zijn niet leuk of vervelend. Nou, Joris, noem jij er is een paar</a:t>
              </a:r>
              <a:r>
                <a:rPr lang="nl-BE" sz="1600" dirty="0">
                  <a:latin typeface="Calibri" panose="020F0502020204030204" pitchFamily="34" charset="0"/>
                  <a:ea typeface="Calibri" panose="020F0502020204030204" pitchFamily="34" charset="0"/>
                  <a:cs typeface="Times New Roman" panose="02020603050405020304" pitchFamily="18" charset="0"/>
                </a:rPr>
                <a:t>. ‘O</a:t>
              </a:r>
              <a:r>
                <a:rPr lang="nl-BE" sz="1600" dirty="0">
                  <a:effectLst/>
                  <a:latin typeface="Calibri" panose="020F0502020204030204" pitchFamily="34" charset="0"/>
                  <a:ea typeface="Calibri" panose="020F0502020204030204" pitchFamily="34" charset="0"/>
                  <a:cs typeface="Times New Roman" panose="02020603050405020304" pitchFamily="18" charset="0"/>
                </a:rPr>
                <a:t>ngeluk en ongeval, juf.’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 Daarop roept Jantje: “</a:t>
              </a:r>
              <a:r>
                <a:rPr lang="nl-BE" sz="1600" dirty="0" err="1">
                  <a:effectLst/>
                  <a:latin typeface="Calibri" panose="020F0502020204030204" pitchFamily="34" charset="0"/>
                  <a:ea typeface="Calibri" panose="020F0502020204030204" pitchFamily="34" charset="0"/>
                  <a:cs typeface="Times New Roman" panose="02020603050405020304" pitchFamily="18" charset="0"/>
                </a:rPr>
                <a:t>ONderwijs</a:t>
              </a:r>
              <a:r>
                <a:rPr lang="nl-BE" sz="1600" dirty="0">
                  <a:effectLst/>
                  <a:latin typeface="Calibri" panose="020F0502020204030204" pitchFamily="34" charset="0"/>
                  <a:ea typeface="Calibri" panose="020F0502020204030204" pitchFamily="34" charset="0"/>
                  <a:cs typeface="Times New Roman" panose="02020603050405020304" pitchFamily="18" charset="0"/>
                </a:rPr>
                <a:t> juf!”</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een weer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weer</a:t>
              </a:r>
              <a:r>
                <a:rPr lang="nl-BE" sz="1800" dirty="0">
                  <a:effectLst/>
                  <a:latin typeface="Calibri" panose="020F0502020204030204" pitchFamily="34" charset="0"/>
                  <a:ea typeface="Calibri" panose="020F0502020204030204" pitchFamily="34" charset="0"/>
                  <a:cs typeface="Times New Roman" panose="02020603050405020304" pitchFamily="18" charset="0"/>
                </a:rPr>
                <a:t> zei de wasvrouw die aan de was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nl-BE"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469826"/>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heeft 4 poten maar kan niet lopen?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148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28</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allermooist is, geloof me, om jezelf te zijn.</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Nooit meer televisie kijken of nooit meer muziek luisteren?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201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29</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“Ken jij de mop van Jantje op de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w.c.</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Times New Roman" panose="02020603050405020304" pitchFamily="18" charset="0"/>
                </a:rPr>
                <a:t>“Ik ook niet want de deur was op slot!”</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Wie niets weet en weet dat hij niets weet, weet veel meer dan iemand die niets weet en niet weet dat hij niets weet.</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2062552"/>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Je loopt tijdens een loopwedstrijd de tweede voorbij. Op welke plaats loop jij nu?</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140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29</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Ren ver.</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Duik diep.</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Droom groot.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Lach hard.</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Elke dag buiten spelen of elke dag binnen spelen?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665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4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300" dirty="0">
                  <a:effectLst/>
                  <a:latin typeface="Calibri" panose="020F0502020204030204" pitchFamily="34" charset="0"/>
                  <a:ea typeface="Calibri" panose="020F0502020204030204" pitchFamily="34" charset="0"/>
                  <a:cs typeface="Times New Roman" panose="02020603050405020304" pitchFamily="18" charset="0"/>
                </a:rPr>
                <a:t>Jantje loopt met oma door een supermarkt. Hij ziet €50 liggen. Hij vraagt: “Oma mag ik die hebben?” </a:t>
              </a:r>
              <a:br>
                <a:rPr lang="nl-BE" sz="1300" dirty="0">
                  <a:effectLst/>
                  <a:latin typeface="Calibri" panose="020F0502020204030204" pitchFamily="34" charset="0"/>
                  <a:ea typeface="Calibri" panose="020F0502020204030204" pitchFamily="34" charset="0"/>
                  <a:cs typeface="Times New Roman" panose="02020603050405020304" pitchFamily="18" charset="0"/>
                </a:rPr>
              </a:br>
              <a:r>
                <a:rPr lang="nl-BE" sz="1300" dirty="0">
                  <a:effectLst/>
                  <a:latin typeface="Calibri" panose="020F0502020204030204" pitchFamily="34" charset="0"/>
                  <a:ea typeface="Calibri" panose="020F0502020204030204" pitchFamily="34" charset="0"/>
                  <a:cs typeface="Times New Roman" panose="02020603050405020304" pitchFamily="18" charset="0"/>
                </a:rPr>
                <a:t>Oma zei: "Nee, alles wat op de grond ligt is vies!". Later op de dag ziet hij €100 liggen en vraagt weer: "Oma mag ik die hebben?" </a:t>
              </a:r>
              <a:br>
                <a:rPr lang="nl-BE" sz="1300" dirty="0">
                  <a:effectLst/>
                  <a:latin typeface="Calibri" panose="020F0502020204030204" pitchFamily="34" charset="0"/>
                  <a:ea typeface="Calibri" panose="020F0502020204030204" pitchFamily="34" charset="0"/>
                  <a:cs typeface="Times New Roman" panose="02020603050405020304" pitchFamily="18" charset="0"/>
                </a:rPr>
              </a:br>
              <a:r>
                <a:rPr lang="nl-BE" sz="1300" dirty="0">
                  <a:effectLst/>
                  <a:latin typeface="Calibri" panose="020F0502020204030204" pitchFamily="34" charset="0"/>
                  <a:ea typeface="Calibri" panose="020F0502020204030204" pitchFamily="34" charset="0"/>
                  <a:cs typeface="Times New Roman" panose="02020603050405020304" pitchFamily="18" charset="0"/>
                </a:rPr>
                <a:t>Oma zei weer: "Nee alles wat op de grond ligt is vies!"</a:t>
              </a:r>
              <a:br>
                <a:rPr lang="nl-BE" sz="1300" dirty="0">
                  <a:effectLst/>
                  <a:latin typeface="Calibri" panose="020F0502020204030204" pitchFamily="34" charset="0"/>
                  <a:ea typeface="Calibri" panose="020F0502020204030204" pitchFamily="34" charset="0"/>
                  <a:cs typeface="Times New Roman" panose="02020603050405020304" pitchFamily="18" charset="0"/>
                </a:rPr>
              </a:br>
              <a:r>
                <a:rPr lang="nl-BE" sz="1300" dirty="0">
                  <a:effectLst/>
                  <a:latin typeface="Calibri" panose="020F0502020204030204" pitchFamily="34" charset="0"/>
                  <a:ea typeface="Calibri" panose="020F0502020204030204" pitchFamily="34" charset="0"/>
                  <a:cs typeface="Times New Roman" panose="02020603050405020304" pitchFamily="18" charset="0"/>
                </a:rPr>
                <a:t>Later glijdt oma uit op een bananenschil en roept: "Jantje help me!". Daarop zegt Jantje: "Nee oma, alles wat op de grond ligt is vies!"</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Als jouw </a:t>
              </a:r>
              <a:r>
                <a:rPr lang="nl-BE" dirty="0" err="1">
                  <a:effectLst/>
                  <a:latin typeface="Calibri" panose="020F0502020204030204" pitchFamily="34" charset="0"/>
                  <a:ea typeface="Calibri" panose="020F0502020204030204" pitchFamily="34" charset="0"/>
                  <a:cs typeface="Times New Roman" panose="02020603050405020304" pitchFamily="18" charset="0"/>
                </a:rPr>
                <a:t>tekkel</a:t>
              </a:r>
              <a:r>
                <a:rPr lang="nl-BE" dirty="0">
                  <a:effectLst/>
                  <a:latin typeface="Calibri" panose="020F0502020204030204" pitchFamily="34" charset="0"/>
                  <a:ea typeface="Calibri" panose="020F0502020204030204" pitchFamily="34" charset="0"/>
                  <a:cs typeface="Times New Roman" panose="02020603050405020304" pitchFamily="18" charset="0"/>
                </a:rPr>
                <a:t> mijn </a:t>
              </a:r>
              <a:r>
                <a:rPr lang="nl-BE" dirty="0" err="1">
                  <a:effectLst/>
                  <a:latin typeface="Calibri" panose="020F0502020204030204" pitchFamily="34" charset="0"/>
                  <a:ea typeface="Calibri" panose="020F0502020204030204" pitchFamily="34" charset="0"/>
                  <a:cs typeface="Times New Roman" panose="02020603050405020304" pitchFamily="18" charset="0"/>
                </a:rPr>
                <a:t>tekkel</a:t>
              </a:r>
              <a:r>
                <a:rPr lang="nl-BE" dirty="0">
                  <a:effectLst/>
                  <a:latin typeface="Calibri" panose="020F0502020204030204" pitchFamily="34" charset="0"/>
                  <a:ea typeface="Calibri" panose="020F0502020204030204" pitchFamily="34" charset="0"/>
                  <a:cs typeface="Times New Roman" panose="02020603050405020304" pitchFamily="18" charset="0"/>
                </a:rPr>
                <a:t> tackelt, tackelt mijn </a:t>
              </a:r>
              <a:r>
                <a:rPr lang="nl-BE" dirty="0" err="1">
                  <a:effectLst/>
                  <a:latin typeface="Calibri" panose="020F0502020204030204" pitchFamily="34" charset="0"/>
                  <a:ea typeface="Calibri" panose="020F0502020204030204" pitchFamily="34" charset="0"/>
                  <a:cs typeface="Times New Roman" panose="02020603050405020304" pitchFamily="18" charset="0"/>
                </a:rPr>
                <a:t>tekkel</a:t>
              </a:r>
              <a:r>
                <a:rPr lang="nl-BE" dirty="0">
                  <a:effectLst/>
                  <a:latin typeface="Calibri" panose="020F0502020204030204" pitchFamily="34" charset="0"/>
                  <a:ea typeface="Calibri" panose="020F0502020204030204" pitchFamily="34" charset="0"/>
                  <a:cs typeface="Times New Roman" panose="02020603050405020304" pitchFamily="18" charset="0"/>
                </a:rPr>
                <a:t> jouw </a:t>
              </a:r>
              <a:r>
                <a:rPr lang="nl-BE" dirty="0" err="1">
                  <a:effectLst/>
                  <a:latin typeface="Calibri" panose="020F0502020204030204" pitchFamily="34" charset="0"/>
                  <a:ea typeface="Calibri" panose="020F0502020204030204" pitchFamily="34" charset="0"/>
                  <a:cs typeface="Times New Roman" panose="02020603050405020304" pitchFamily="18" charset="0"/>
                </a:rPr>
                <a:t>tekkel</a:t>
              </a:r>
              <a:r>
                <a:rPr lang="nl-BE" dirty="0">
                  <a:effectLst/>
                  <a:latin typeface="Calibri" panose="020F0502020204030204" pitchFamily="34" charset="0"/>
                  <a:ea typeface="Calibri" panose="020F0502020204030204" pitchFamily="34" charset="0"/>
                  <a:cs typeface="Times New Roman" panose="02020603050405020304" pitchFamily="18" charset="0"/>
                </a:rPr>
                <a:t> terug.</a:t>
              </a:r>
            </a:p>
            <a:p>
              <a:pPr algn="ctr">
                <a:lnSpc>
                  <a:spcPct val="107000"/>
                </a:lnSpc>
                <a:spcAft>
                  <a:spcPts val="800"/>
                </a:spcAft>
              </a:pPr>
              <a:r>
                <a:rPr lang="nl-BE"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525CE09-A022-4843-8BA0-523E33C05B45}"/>
              </a:ext>
            </a:extLst>
          </p:cNvPr>
          <p:cNvGrpSpPr/>
          <p:nvPr/>
        </p:nvGrpSpPr>
        <p:grpSpPr>
          <a:xfrm>
            <a:off x="3076622" y="2551198"/>
            <a:ext cx="6112932" cy="3646401"/>
            <a:chOff x="3076622" y="2551198"/>
            <a:chExt cx="6112932"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Tekstvak 16">
              <a:extLst>
                <a:ext uri="{FF2B5EF4-FFF2-40B4-BE49-F238E27FC236}">
                  <a16:creationId xmlns:a16="http://schemas.microsoft.com/office/drawing/2014/main" id="{22E1E82A-821F-45E5-B8CD-13E71206FE01}"/>
                </a:ext>
              </a:extLst>
            </p:cNvPr>
            <p:cNvSpPr txBox="1"/>
            <p:nvPr/>
          </p:nvSpPr>
          <p:spPr>
            <a:xfrm>
              <a:off x="3076622" y="3393579"/>
              <a:ext cx="6112932" cy="344069"/>
            </a:xfrm>
            <a:prstGeom prst="rect">
              <a:avLst/>
            </a:prstGeom>
            <a:noFill/>
          </p:spPr>
          <p:txBody>
            <a:bodyPr wrap="square">
              <a:spAutoFit/>
            </a:bodyPr>
            <a:lstStyle/>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Met welke vorm maak je deze kubus?</a:t>
              </a:r>
            </a:p>
          </p:txBody>
        </p:sp>
        <p:pic>
          <p:nvPicPr>
            <p:cNvPr id="20" name="Afbeelding 19">
              <a:extLst>
                <a:ext uri="{FF2B5EF4-FFF2-40B4-BE49-F238E27FC236}">
                  <a16:creationId xmlns:a16="http://schemas.microsoft.com/office/drawing/2014/main" id="{65AA4792-0318-436C-A7E0-5C1F6EC28155}"/>
                </a:ext>
              </a:extLst>
            </p:cNvPr>
            <p:cNvPicPr/>
            <p:nvPr/>
          </p:nvPicPr>
          <p:blipFill>
            <a:blip r:embed="rId5">
              <a:alphaModFix amt="70000"/>
            </a:blip>
            <a:stretch>
              <a:fillRect/>
            </a:stretch>
          </p:blipFill>
          <p:spPr>
            <a:xfrm>
              <a:off x="4475952" y="3805297"/>
              <a:ext cx="3314271" cy="2155152"/>
            </a:xfrm>
            <a:prstGeom prst="rect">
              <a:avLst/>
            </a:prstGeom>
          </p:spPr>
        </p:pic>
      </p:grpSp>
    </p:spTree>
    <p:extLst>
      <p:ext uri="{BB962C8B-B14F-4D97-AF65-F5344CB8AC3E}">
        <p14:creationId xmlns:p14="http://schemas.microsoft.com/office/powerpoint/2010/main" val="24988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30</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Roos vraagt aan Jantje: “Zie jij het bos al?” </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Times New Roman" panose="02020603050405020304" pitchFamily="18" charset="0"/>
                </a:rPr>
                <a:t>Jantje antwoordt: “Nee want de bomen staan er voor.”</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Wie weet waar Willem Wever woont? Willem Wever woont in Westwoud. Wie weet dat Willem Wever weeft? Willem Wever weeft warme wollen witte winterwanden.</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DB729392-5B45-4AE6-9554-B9A90DAD3993}"/>
              </a:ext>
            </a:extLst>
          </p:cNvPr>
          <p:cNvGrpSpPr/>
          <p:nvPr/>
        </p:nvGrpSpPr>
        <p:grpSpPr>
          <a:xfrm>
            <a:off x="4326480" y="2551198"/>
            <a:ext cx="3600000" cy="3646401"/>
            <a:chOff x="4326480" y="2551198"/>
            <a:chExt cx="3600000" cy="3646401"/>
          </a:xfrm>
        </p:grpSpPr>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2963566"/>
                <a:ext cx="3039533" cy="1469826"/>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Op welke nummer staat de auto geparkeerd? </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 name="Afbeelding 15">
              <a:extLst>
                <a:ext uri="{FF2B5EF4-FFF2-40B4-BE49-F238E27FC236}">
                  <a16:creationId xmlns:a16="http://schemas.microsoft.com/office/drawing/2014/main" id="{E17EF3E2-1081-4DCE-8E26-B64482601C48}"/>
                </a:ext>
              </a:extLst>
            </p:cNvPr>
            <p:cNvPicPr/>
            <p:nvPr/>
          </p:nvPicPr>
          <p:blipFill>
            <a:blip r:embed="rId5"/>
            <a:stretch>
              <a:fillRect/>
            </a:stretch>
          </p:blipFill>
          <p:spPr>
            <a:xfrm>
              <a:off x="4456570" y="4427606"/>
              <a:ext cx="3278860" cy="1231502"/>
            </a:xfrm>
            <a:prstGeom prst="rect">
              <a:avLst/>
            </a:prstGeom>
          </p:spPr>
        </p:pic>
      </p:grpSp>
    </p:spTree>
    <p:extLst>
      <p:ext uri="{BB962C8B-B14F-4D97-AF65-F5344CB8AC3E}">
        <p14:creationId xmlns:p14="http://schemas.microsoft.com/office/powerpoint/2010/main" val="274299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30</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wil jou in een doosje doen. Je beschermen tegen het leven.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Maar je zal moeten dansen in de zon en leren vechten in de regen.</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altijd koud hebben of het altijd warm hebben?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7252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31</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563325"/>
            <a:chOff x="0" y="0"/>
            <a:chExt cx="2820670" cy="2920883"/>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84654" y="184867"/>
              <a:ext cx="2651362"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Een aap komt een café binnen en maakt een salto. Zegt de barman: “Waar heb je dat geleerd?” Zegt de aap: “In het circus!”</a:t>
              </a:r>
            </a:p>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 Er komt nog een aap binnen en die maakt ook een salto. Zegt de barman weer: “Waar heb je dat geleerd?” Zegt de aap: “In het circus!” Dan komt er nog een aap binnen en die maakt een driedubbele salto. De barman zegt: “Laat me raden, dat heb je zeker ook in het circus geleerd?” Zegt de aap: “Nee, ik struikelde over de deurmat!”</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Wij smachten naar achtenachtig prachtige nachten bij achtentachtig prachtige grachten. </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Er zijn 7 appels. Je pakt er 3 weg. Hoeveel appels heb je dan?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660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31</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Durf, doe.</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Trek je stoute schoenen aan.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Soms moet je niet blijven denken, soms moet je gewoon gaan. </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Elke dag rekenen of elke dag taal?</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231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32</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“Waarom lachen kabouters als ze voetballen?” </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Times New Roman" panose="02020603050405020304" pitchFamily="18" charset="0"/>
                </a:rPr>
                <a:t>“Omdat het gras in hun oksels kietelt!”</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Wij wijze wasvrouwen wilden weer wassen wanneer wij wisten waar weer warm water was.</a:t>
              </a:r>
            </a:p>
            <a:p>
              <a:pP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Overmorgen is het de derde dag na woensdag. Welke dag was het eergisteren?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409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32</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Hallo zon, hallo dag.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Zullen we samen stralen, beginnen met een lach.</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Zullen we verwonderen, beleven, gewoon dankbaar zijn.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Genieten van momenten, groot of best wel klein.</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Nooit meer kunnen zingen of nooit meer kunnen dansen?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4118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33</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Twee waarzeggers komen elkaar tegen op de markt.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Zegt de ene waarzegger tegen de andere: “Je ziet er mooier uit dan volgende week!”</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Zeven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Zaventemse</a:t>
              </a:r>
              <a:r>
                <a:rPr lang="nl-BE" sz="1800" dirty="0">
                  <a:effectLst/>
                  <a:latin typeface="Calibri" panose="020F0502020204030204" pitchFamily="34" charset="0"/>
                  <a:ea typeface="Calibri" panose="020F0502020204030204" pitchFamily="34" charset="0"/>
                  <a:cs typeface="Times New Roman" panose="02020603050405020304" pitchFamily="18" charset="0"/>
                </a:rPr>
                <a:t> zotten zullen zes zomerse zondag zwemmen zonder zwembroek.</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469826"/>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Waarom gaat Jantje op een tuinslang staan?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9133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33</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Wild, in de knoop, verward.</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Op zoek naar rust, maar in mijn hoofd gaat het hard. </a:t>
              </a: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Altijd alleen spelen of altijd met je vrienden spelen?</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123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34</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Een spin en een duizendpoot spreken af. De spin wacht al drie uur op de duizendpoot. Na drie uur komt de duizendpoot eindelijk. De spin vraagt aan de duizendpoot: “Waar bleef je nou?” “Nou,” zegt de duizendpoot, “bij de ingang stond een bordje met de tekst: voeten vegen.”</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Zij lieten me naar Hinnelopen lopen terwijl ik naar Wou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wou</a:t>
              </a:r>
              <a:r>
                <a:rPr lang="nl-BE" sz="1800"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9B061198-D04D-401B-A10E-854FAF52939A}"/>
              </a:ext>
            </a:extLst>
          </p:cNvPr>
          <p:cNvGrpSpPr/>
          <p:nvPr/>
        </p:nvGrpSpPr>
        <p:grpSpPr>
          <a:xfrm>
            <a:off x="4326480" y="2551198"/>
            <a:ext cx="3600000" cy="3646401"/>
            <a:chOff x="4326480" y="2551198"/>
            <a:chExt cx="3600000" cy="3646401"/>
          </a:xfrm>
        </p:grpSpPr>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2963076"/>
                <a:ext cx="3039533" cy="1173463"/>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Hoeveel vierkant zie je hier?</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 name="Afbeelding 15">
              <a:extLst>
                <a:ext uri="{FF2B5EF4-FFF2-40B4-BE49-F238E27FC236}">
                  <a16:creationId xmlns:a16="http://schemas.microsoft.com/office/drawing/2014/main" id="{C0521E45-C746-405A-9613-2A3E1A831A94}"/>
                </a:ext>
              </a:extLst>
            </p:cNvPr>
            <p:cNvPicPr/>
            <p:nvPr/>
          </p:nvPicPr>
          <p:blipFill>
            <a:blip r:embed="rId5"/>
            <a:stretch>
              <a:fillRect/>
            </a:stretch>
          </p:blipFill>
          <p:spPr>
            <a:xfrm>
              <a:off x="4959300" y="3972519"/>
              <a:ext cx="2347573" cy="2181872"/>
            </a:xfrm>
            <a:prstGeom prst="rect">
              <a:avLst/>
            </a:prstGeom>
          </p:spPr>
        </p:pic>
      </p:grpSp>
    </p:spTree>
    <p:extLst>
      <p:ext uri="{BB962C8B-B14F-4D97-AF65-F5344CB8AC3E}">
        <p14:creationId xmlns:p14="http://schemas.microsoft.com/office/powerpoint/2010/main" val="39665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34</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Durf te falen. Verlies eens de strijd. Streef niet naar perfectie, maar omarm de kwetsbaarheid.</a:t>
              </a: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staart van een hond hebben of de snavel van een vogel?</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589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7112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6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Geniet maar van het leven en van het fijn klein zijn.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Later is later.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Dan kan je alles worden, dan kan je alles zijn.</a:t>
              </a:r>
            </a:p>
            <a:p>
              <a:pPr algn="ctr">
                <a:lnSpc>
                  <a:spcPct val="107000"/>
                </a:lnSpc>
                <a:spcAft>
                  <a:spcPts val="800"/>
                </a:spcAft>
              </a:pPr>
              <a:r>
                <a:rPr lang="nl-BE" sz="11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25012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Nooit meer ijsjes eten of nooit meer taart eten?</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8751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35</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rechter vraagt aan de verdachte: “Is het waar dat u een auto heeft gestolen?”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Daarop antwoordt de verdachte: “Ik? Ik heb helemaal niks gestolen. Kijk maar in mijn zakken!”</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Als spinnen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spinnen</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spinnen</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spinnen</a:t>
              </a:r>
              <a:r>
                <a:rPr lang="nl-BE" sz="1800" dirty="0">
                  <a:effectLst/>
                  <a:latin typeface="Calibri" panose="020F0502020204030204" pitchFamily="34" charset="0"/>
                  <a:ea typeface="Calibri" panose="020F0502020204030204" pitchFamily="34" charset="0"/>
                  <a:cs typeface="Times New Roman" panose="02020603050405020304" pitchFamily="18" charset="0"/>
                </a:rPr>
                <a:t> spinnenwebben.</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613321" y="3643679"/>
              <a:ext cx="3039533" cy="1766189"/>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Hoeveel keer komt het cijfer 9 voor tussen de getallen 1 – 100?</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5101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35</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Je gaf mij vertrouwen en een hart van goud. Een gevoel dat alles goedkomt, als ik maar van mezelf houd.</a:t>
              </a:r>
            </a:p>
            <a:p>
              <a:pPr algn="ctr">
                <a:lnSpc>
                  <a:spcPct val="107000"/>
                </a:lnSpc>
                <a:spcAft>
                  <a:spcPts val="800"/>
                </a:spcAft>
              </a:pP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Geen letters kennen of geen cijfers kennen?</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406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36</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Er lopen twee katten door de woestijn.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Zegt de ene kat tegen de andere: “Wat een grote kattenbak!”</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Zeshonderdzesenzestig flessen bessensap.</a:t>
              </a: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1" cy="4042326"/>
            <a:chOff x="4326480" y="2551198"/>
            <a:chExt cx="3600001" cy="4042326"/>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326481" y="2876544"/>
              <a:ext cx="3600000" cy="3716980"/>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Welk van volgende getallen ben ik?</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3406 / 8600 / 1977 / 10 000 / 9321 / 5500</a:t>
              </a:r>
            </a:p>
            <a:p>
              <a:pPr marL="342900" lvl="0" indent="-342900">
                <a:lnSpc>
                  <a:spcPct val="107000"/>
                </a:lnSpc>
                <a:buFont typeface="Calibri" panose="020F0502020204030204" pitchFamily="34" charset="0"/>
                <a:buChar char="-"/>
              </a:pPr>
              <a:r>
                <a:rPr lang="nl-BE" sz="1600" dirty="0">
                  <a:effectLst/>
                  <a:latin typeface="Calibri" panose="020F0502020204030204" pitchFamily="34" charset="0"/>
                  <a:ea typeface="Calibri" panose="020F0502020204030204" pitchFamily="34" charset="0"/>
                  <a:cs typeface="Times New Roman" panose="02020603050405020304" pitchFamily="18" charset="0"/>
                </a:rPr>
                <a:t>Ik ben niet het dubbele van 5000</a:t>
              </a:r>
            </a:p>
            <a:p>
              <a:pPr marL="342900" lvl="0" indent="-342900">
                <a:lnSpc>
                  <a:spcPct val="107000"/>
                </a:lnSpc>
                <a:buFont typeface="Calibri" panose="020F0502020204030204" pitchFamily="34" charset="0"/>
                <a:buChar char="-"/>
              </a:pPr>
              <a:r>
                <a:rPr lang="nl-BE" sz="1600" dirty="0">
                  <a:effectLst/>
                  <a:latin typeface="Calibri" panose="020F0502020204030204" pitchFamily="34" charset="0"/>
                  <a:ea typeface="Calibri" panose="020F0502020204030204" pitchFamily="34" charset="0"/>
                  <a:cs typeface="Times New Roman" panose="02020603050405020304" pitchFamily="18" charset="0"/>
                </a:rPr>
                <a:t>Ik ben niet de helft van 6812</a:t>
              </a:r>
            </a:p>
            <a:p>
              <a:pPr marL="342900" lvl="0" indent="-342900">
                <a:lnSpc>
                  <a:spcPct val="107000"/>
                </a:lnSpc>
                <a:buFont typeface="Calibri" panose="020F0502020204030204" pitchFamily="34" charset="0"/>
                <a:buChar char="-"/>
              </a:pPr>
              <a:r>
                <a:rPr lang="nl-BE" sz="1600" dirty="0">
                  <a:effectLst/>
                  <a:latin typeface="Calibri" panose="020F0502020204030204" pitchFamily="34" charset="0"/>
                  <a:ea typeface="Calibri" panose="020F0502020204030204" pitchFamily="34" charset="0"/>
                  <a:cs typeface="Times New Roman" panose="02020603050405020304" pitchFamily="18" charset="0"/>
                </a:rPr>
                <a:t>Ik ben niet de som van 4000 en 4600</a:t>
              </a:r>
            </a:p>
            <a:p>
              <a:pPr marL="342900" lvl="0" indent="-342900">
                <a:lnSpc>
                  <a:spcPct val="107000"/>
                </a:lnSpc>
                <a:buFont typeface="Calibri" panose="020F0502020204030204" pitchFamily="34" charset="0"/>
                <a:buChar char="-"/>
              </a:pPr>
              <a:r>
                <a:rPr lang="nl-BE" sz="1600" dirty="0">
                  <a:effectLst/>
                  <a:latin typeface="Calibri" panose="020F0502020204030204" pitchFamily="34" charset="0"/>
                  <a:ea typeface="Calibri" panose="020F0502020204030204" pitchFamily="34" charset="0"/>
                  <a:cs typeface="Times New Roman" panose="02020603050405020304" pitchFamily="18" charset="0"/>
                </a:rPr>
                <a:t>Ik ben niet het verschil van 9400 en 3900</a:t>
              </a:r>
            </a:p>
            <a:p>
              <a:pPr marL="342900" lvl="0" indent="-342900">
                <a:lnSpc>
                  <a:spcPct val="107000"/>
                </a:lnSpc>
                <a:spcAft>
                  <a:spcPts val="800"/>
                </a:spcAft>
                <a:buFont typeface="Calibri" panose="020F0502020204030204" pitchFamily="34" charset="0"/>
                <a:buChar char="-"/>
              </a:pPr>
              <a:r>
                <a:rPr lang="nl-BE" sz="1600" dirty="0">
                  <a:effectLst/>
                  <a:latin typeface="Calibri" panose="020F0502020204030204" pitchFamily="34" charset="0"/>
                  <a:ea typeface="Calibri" panose="020F0502020204030204" pitchFamily="34" charset="0"/>
                  <a:cs typeface="Times New Roman" panose="02020603050405020304" pitchFamily="18" charset="0"/>
                </a:rPr>
                <a:t>De som van de cijfers in mijn getal is niet 15</a:t>
              </a:r>
            </a:p>
            <a:p>
              <a:pPr algn="ct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4858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36</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ben trots op je, heel trots op je. </a:t>
              </a:r>
              <a:r>
                <a:rPr lang="nl-BE" sz="16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Elke dag hetzelfde liedje beluisteren of nooit meer liedjes beluisteren?</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3992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37</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Er zitten twee vliegen op een kaal hoofd. Zeg de ene vlieg tegen de andere: “Weet je nog, hier speelden we vroeger verstoppertje.”</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Zoals pap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pap</a:t>
              </a:r>
              <a:r>
                <a:rPr lang="nl-BE" sz="1800" dirty="0">
                  <a:effectLst/>
                  <a:latin typeface="Calibri" panose="020F0502020204030204" pitchFamily="34" charset="0"/>
                  <a:ea typeface="Calibri" panose="020F0502020204030204" pitchFamily="34" charset="0"/>
                  <a:cs typeface="Times New Roman" panose="02020603050405020304" pitchFamily="18" charset="0"/>
                </a:rPr>
                <a:t> eet zo eet pap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pap</a:t>
              </a:r>
              <a:r>
                <a:rPr lang="nl-B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0FAB516B-C6AE-4EF0-85D1-CF1550AC7424}"/>
              </a:ext>
            </a:extLst>
          </p:cNvPr>
          <p:cNvGrpSpPr/>
          <p:nvPr/>
        </p:nvGrpSpPr>
        <p:grpSpPr>
          <a:xfrm>
            <a:off x="4326480" y="2551198"/>
            <a:ext cx="3600001" cy="3646401"/>
            <a:chOff x="4326480" y="2551198"/>
            <a:chExt cx="3600001" cy="3646401"/>
          </a:xfrm>
        </p:grpSpPr>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1" cy="3646401"/>
              <a:chOff x="4326480" y="2551198"/>
              <a:chExt cx="3600001"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326481" y="2876544"/>
                <a:ext cx="3600000" cy="774507"/>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Welke lijn is het langst?</a:t>
                </a:r>
              </a:p>
            </p:txBody>
          </p:sp>
        </p:grpSp>
        <p:pic>
          <p:nvPicPr>
            <p:cNvPr id="16" name="Afbeelding 15">
              <a:extLst>
                <a:ext uri="{FF2B5EF4-FFF2-40B4-BE49-F238E27FC236}">
                  <a16:creationId xmlns:a16="http://schemas.microsoft.com/office/drawing/2014/main" id="{077E5BD0-E1BB-4672-B689-FD55B4F55336}"/>
                </a:ext>
              </a:extLst>
            </p:cNvPr>
            <p:cNvPicPr/>
            <p:nvPr/>
          </p:nvPicPr>
          <p:blipFill>
            <a:blip r:embed="rId5">
              <a:alphaModFix amt="70000"/>
            </a:blip>
            <a:stretch>
              <a:fillRect/>
            </a:stretch>
          </p:blipFill>
          <p:spPr>
            <a:xfrm>
              <a:off x="4488110" y="3936757"/>
              <a:ext cx="3289956" cy="2070864"/>
            </a:xfrm>
            <a:prstGeom prst="rect">
              <a:avLst/>
            </a:prstGeom>
          </p:spPr>
        </p:pic>
      </p:grpSp>
    </p:spTree>
    <p:extLst>
      <p:ext uri="{BB962C8B-B14F-4D97-AF65-F5344CB8AC3E}">
        <p14:creationId xmlns:p14="http://schemas.microsoft.com/office/powerpoint/2010/main" val="1835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37</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voel ze wel rollen.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proef ze wel gaan.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Ik probeer ze tegen te houden, maar ze blijven vallen.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Traan na traan na traan.</a:t>
              </a: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Nooit meer kunnen spreken of altijd zoals een baby spreken?</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517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38</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Erik komt vol trots op school en vertelt aan zijn vrienden dat zijn hond kan liegen.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“Wat een onzin”, roepen zijn vrienden in koor. </a:t>
              </a:r>
            </a:p>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“Maar het is echt waar!” zegt Erik. ‘Als ik hem vraag: "Wat doet de poes?" dan antwoordt hij: "Woef, woef!" Zie je wel dat hij kan liegen.'</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meermin minde het meer, maar het meer minde de meermin meer dan de meermin het meer minde.</a:t>
              </a: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6284F530-9D49-4F5F-A4FB-098E5145047A}"/>
              </a:ext>
            </a:extLst>
          </p:cNvPr>
          <p:cNvGrpSpPr/>
          <p:nvPr/>
        </p:nvGrpSpPr>
        <p:grpSpPr>
          <a:xfrm>
            <a:off x="4326480" y="2551198"/>
            <a:ext cx="3600001" cy="3646401"/>
            <a:chOff x="4326480" y="2551198"/>
            <a:chExt cx="3600001" cy="3646401"/>
          </a:xfrm>
        </p:grpSpPr>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1" cy="3646401"/>
              <a:chOff x="4326480" y="2551198"/>
              <a:chExt cx="3600001"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326481" y="2876544"/>
                <a:ext cx="3600000" cy="774507"/>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Welke beker is het eerste vol?</a:t>
                </a:r>
              </a:p>
            </p:txBody>
          </p:sp>
        </p:grpSp>
        <p:pic>
          <p:nvPicPr>
            <p:cNvPr id="17" name="Afbeelding 16">
              <a:extLst>
                <a:ext uri="{FF2B5EF4-FFF2-40B4-BE49-F238E27FC236}">
                  <a16:creationId xmlns:a16="http://schemas.microsoft.com/office/drawing/2014/main" id="{881F64F5-BFB9-44C1-9683-ED926E52DE11}"/>
                </a:ext>
              </a:extLst>
            </p:cNvPr>
            <p:cNvPicPr/>
            <p:nvPr/>
          </p:nvPicPr>
          <p:blipFill>
            <a:blip r:embed="rId5">
              <a:alphaModFix amt="85000"/>
            </a:blip>
            <a:stretch>
              <a:fillRect/>
            </a:stretch>
          </p:blipFill>
          <p:spPr>
            <a:xfrm>
              <a:off x="4547752" y="3651051"/>
              <a:ext cx="3096495" cy="2302459"/>
            </a:xfrm>
            <a:prstGeom prst="rect">
              <a:avLst/>
            </a:prstGeom>
          </p:spPr>
        </p:pic>
      </p:grpSp>
    </p:spTree>
    <p:extLst>
      <p:ext uri="{BB962C8B-B14F-4D97-AF65-F5344CB8AC3E}">
        <p14:creationId xmlns:p14="http://schemas.microsoft.com/office/powerpoint/2010/main" val="7198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38</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Wees niet bang om de ruimte te nemen om te zijn wie je bent. Je kan toch niemand anders worden, hoe hard je ook rent.</a:t>
              </a: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Voor de rest van je leven water drinken of voor de rest van je leven cola drinken?</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4421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39</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Tessa: “He Carolien, ga je mee zwemmen?” Carolien: “Nee, ik heb buikpijn.”</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Tessa: “Dan zwem je toch op je rug!”</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De statige minister van de staat, staat onder statische stroom.</a:t>
              </a: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E4D50E13-4E69-40D4-BD0C-FA729AABD340}"/>
              </a:ext>
            </a:extLst>
          </p:cNvPr>
          <p:cNvGrpSpPr/>
          <p:nvPr/>
        </p:nvGrpSpPr>
        <p:grpSpPr>
          <a:xfrm>
            <a:off x="4326480" y="2551198"/>
            <a:ext cx="3600001" cy="3646401"/>
            <a:chOff x="4326480" y="2551198"/>
            <a:chExt cx="3600001" cy="3646401"/>
          </a:xfrm>
        </p:grpSpPr>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1" cy="3646401"/>
              <a:chOff x="4326480" y="2551198"/>
              <a:chExt cx="3600001"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326481" y="2876544"/>
                <a:ext cx="3600000" cy="774507"/>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Hoeveel driehoeken tel je hier?</a:t>
                </a:r>
              </a:p>
            </p:txBody>
          </p:sp>
        </p:grpSp>
        <p:pic>
          <p:nvPicPr>
            <p:cNvPr id="18" name="Afbeelding 17">
              <a:extLst>
                <a:ext uri="{FF2B5EF4-FFF2-40B4-BE49-F238E27FC236}">
                  <a16:creationId xmlns:a16="http://schemas.microsoft.com/office/drawing/2014/main" id="{D810BAF6-347B-4795-BDB1-15DDC3677F8B}"/>
                </a:ext>
              </a:extLst>
            </p:cNvPr>
            <p:cNvPicPr/>
            <p:nvPr/>
          </p:nvPicPr>
          <p:blipFill>
            <a:blip r:embed="rId5">
              <a:alphaModFix amt="85000"/>
            </a:blip>
            <a:stretch>
              <a:fillRect/>
            </a:stretch>
          </p:blipFill>
          <p:spPr>
            <a:xfrm>
              <a:off x="4711628" y="3643646"/>
              <a:ext cx="2768744" cy="2487282"/>
            </a:xfrm>
            <a:prstGeom prst="rect">
              <a:avLst/>
            </a:prstGeom>
          </p:spPr>
        </p:pic>
      </p:grpSp>
    </p:spTree>
    <p:extLst>
      <p:ext uri="{BB962C8B-B14F-4D97-AF65-F5344CB8AC3E}">
        <p14:creationId xmlns:p14="http://schemas.microsoft.com/office/powerpoint/2010/main" val="23049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39</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Ver weg of dichterbij, door jou ben ik mij.</a:t>
              </a: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Altijd douchen met koud water of altijd naar toilet zonder toiletpapier?</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479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4</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4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Er waren 2 kinderen eentje heette Gek en de andere Niemand,</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Niemand en Gek hingen in de boom. Niemand viel uit de boom. Toen </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ging Gek naar de politie en zei: “Niemand is uit de boom gevallen, Niemand </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is uit de boom gevallen.”</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Toen zei de politie: “Ben je gek ofzo?”.</a:t>
              </a:r>
            </a:p>
            <a:p>
              <a:pPr algn="ctr">
                <a:lnSpc>
                  <a:spcPct val="107000"/>
                </a:lnSpc>
                <a:spcAft>
                  <a:spcPts val="800"/>
                </a:spcAft>
              </a:pPr>
              <a:r>
                <a:rPr lang="nl-BE" sz="1400" dirty="0">
                  <a:latin typeface="Calibri" panose="020F0502020204030204" pitchFamily="34" charset="0"/>
                  <a:ea typeface="Calibri" panose="020F0502020204030204" pitchFamily="34" charset="0"/>
                  <a:cs typeface="Times New Roman" panose="02020603050405020304" pitchFamily="18" charset="0"/>
                </a:rPr>
                <a:t> Daarop </a:t>
              </a:r>
              <a:r>
                <a:rPr lang="nl-BE" sz="1400" dirty="0">
                  <a:effectLst/>
                  <a:latin typeface="Calibri" panose="020F0502020204030204" pitchFamily="34" charset="0"/>
                  <a:ea typeface="Calibri" panose="020F0502020204030204" pitchFamily="34" charset="0"/>
                  <a:cs typeface="Times New Roman" panose="02020603050405020304" pitchFamily="18" charset="0"/>
                </a:rPr>
                <a:t>zei </a:t>
              </a:r>
              <a:r>
                <a:rPr lang="nl-BE" sz="1400" dirty="0">
                  <a:latin typeface="Calibri" panose="020F0502020204030204" pitchFamily="34" charset="0"/>
                  <a:ea typeface="Calibri" panose="020F0502020204030204" pitchFamily="34" charset="0"/>
                  <a:cs typeface="Times New Roman" panose="02020603050405020304" pitchFamily="18" charset="0"/>
                </a:rPr>
                <a:t>G</a:t>
              </a:r>
              <a:r>
                <a:rPr lang="nl-BE" sz="1400" dirty="0">
                  <a:effectLst/>
                  <a:latin typeface="Calibri" panose="020F0502020204030204" pitchFamily="34" charset="0"/>
                  <a:ea typeface="Calibri" panose="020F0502020204030204" pitchFamily="34" charset="0"/>
                  <a:cs typeface="Times New Roman" panose="02020603050405020304" pitchFamily="18" charset="0"/>
                </a:rPr>
                <a:t>ek: “Hoe weet u mijn naam?”</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Apen </a:t>
              </a:r>
              <a:r>
                <a:rPr lang="nl-BE" dirty="0" err="1">
                  <a:effectLst/>
                  <a:latin typeface="Calibri" panose="020F0502020204030204" pitchFamily="34" charset="0"/>
                  <a:ea typeface="Calibri" panose="020F0502020204030204" pitchFamily="34" charset="0"/>
                  <a:cs typeface="Times New Roman" panose="02020603050405020304" pitchFamily="18" charset="0"/>
                </a:rPr>
                <a:t>apen</a:t>
              </a:r>
              <a:r>
                <a:rPr lang="nl-BE" dirty="0">
                  <a:effectLst/>
                  <a:latin typeface="Calibri" panose="020F0502020204030204" pitchFamily="34" charset="0"/>
                  <a:ea typeface="Calibri" panose="020F0502020204030204" pitchFamily="34" charset="0"/>
                  <a:cs typeface="Times New Roman" panose="02020603050405020304" pitchFamily="18" charset="0"/>
                </a:rPr>
                <a:t> </a:t>
              </a:r>
              <a:r>
                <a:rPr lang="nl-BE" dirty="0" err="1">
                  <a:effectLst/>
                  <a:latin typeface="Calibri" panose="020F0502020204030204" pitchFamily="34" charset="0"/>
                  <a:ea typeface="Calibri" panose="020F0502020204030204" pitchFamily="34" charset="0"/>
                  <a:cs typeface="Times New Roman" panose="02020603050405020304" pitchFamily="18" charset="0"/>
                </a:rPr>
                <a:t>apen</a:t>
              </a:r>
              <a:r>
                <a:rPr lang="nl-BE" dirty="0">
                  <a:effectLst/>
                  <a:latin typeface="Calibri" panose="020F0502020204030204" pitchFamily="34" charset="0"/>
                  <a:ea typeface="Calibri" panose="020F0502020204030204" pitchFamily="34" charset="0"/>
                  <a:cs typeface="Times New Roman" panose="02020603050405020304" pitchFamily="18" charset="0"/>
                </a:rPr>
                <a:t> altijd na.</a:t>
              </a: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4" name="Groep 3">
            <a:extLst>
              <a:ext uri="{FF2B5EF4-FFF2-40B4-BE49-F238E27FC236}">
                <a16:creationId xmlns:a16="http://schemas.microsoft.com/office/drawing/2014/main" id="{47A27B31-680B-4C0C-817F-215C35CB9AFB}"/>
              </a:ext>
            </a:extLst>
          </p:cNvPr>
          <p:cNvGrpSpPr/>
          <p:nvPr/>
        </p:nvGrpSpPr>
        <p:grpSpPr>
          <a:xfrm>
            <a:off x="4326480" y="2551198"/>
            <a:ext cx="3600000" cy="3646401"/>
            <a:chOff x="4326480" y="2551198"/>
            <a:chExt cx="3600000"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Tekstvak 17">
              <a:extLst>
                <a:ext uri="{FF2B5EF4-FFF2-40B4-BE49-F238E27FC236}">
                  <a16:creationId xmlns:a16="http://schemas.microsoft.com/office/drawing/2014/main" id="{1908C170-A164-4E02-BB3F-C34D48E5EF70}"/>
                </a:ext>
              </a:extLst>
            </p:cNvPr>
            <p:cNvSpPr txBox="1"/>
            <p:nvPr/>
          </p:nvSpPr>
          <p:spPr>
            <a:xfrm>
              <a:off x="4477855" y="3352341"/>
              <a:ext cx="3310466" cy="607539"/>
            </a:xfrm>
            <a:prstGeom prst="rect">
              <a:avLst/>
            </a:prstGeom>
            <a:noFill/>
          </p:spPr>
          <p:txBody>
            <a:bodyPr wrap="square">
              <a:spAutoFit/>
            </a:bodyPr>
            <a:lstStyle/>
            <a:p>
              <a:pPr algn="ctr">
                <a:lnSpc>
                  <a:spcPct val="107000"/>
                </a:lnSpc>
                <a:spcAft>
                  <a:spcPts val="800"/>
                </a:spcAft>
              </a:pPr>
              <a:r>
                <a:rPr lang="nl-BE" sz="1600" dirty="0">
                  <a:effectLst/>
                  <a:latin typeface="Calibri" panose="020F0502020204030204" pitchFamily="34" charset="0"/>
                  <a:ea typeface="Calibri" panose="020F0502020204030204" pitchFamily="34" charset="0"/>
                  <a:cs typeface="Times New Roman" panose="02020603050405020304" pitchFamily="18" charset="0"/>
                </a:rPr>
                <a:t>Welke vorm staat er op de plaats van het vraagteken?</a:t>
              </a:r>
            </a:p>
          </p:txBody>
        </p:sp>
        <p:pic>
          <p:nvPicPr>
            <p:cNvPr id="19" name="Afbeelding 18">
              <a:extLst>
                <a:ext uri="{FF2B5EF4-FFF2-40B4-BE49-F238E27FC236}">
                  <a16:creationId xmlns:a16="http://schemas.microsoft.com/office/drawing/2014/main" id="{B3C9C3A4-EA7A-4A97-A56F-F307459AA6BA}"/>
                </a:ext>
              </a:extLst>
            </p:cNvPr>
            <p:cNvPicPr/>
            <p:nvPr/>
          </p:nvPicPr>
          <p:blipFill rotWithShape="1">
            <a:blip r:embed="rId5">
              <a:alphaModFix amt="85000"/>
            </a:blip>
            <a:srcRect l="14067"/>
            <a:stretch/>
          </p:blipFill>
          <p:spPr bwMode="auto">
            <a:xfrm>
              <a:off x="4906380" y="3854597"/>
              <a:ext cx="2453416" cy="2307909"/>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8324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3" cstate="print">
            <a:alphaModFix amt="2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40</a:t>
            </a:r>
          </a:p>
        </p:txBody>
      </p:sp>
      <p:grpSp>
        <p:nvGrpSpPr>
          <p:cNvPr id="5" name="Groep 4">
            <a:extLst>
              <a:ext uri="{FF2B5EF4-FFF2-40B4-BE49-F238E27FC236}">
                <a16:creationId xmlns:a16="http://schemas.microsoft.com/office/drawing/2014/main" id="{1EB65BC4-2495-45C8-9363-3ED10F23B989}"/>
              </a:ext>
            </a:extLst>
          </p:cNvPr>
          <p:cNvGrpSpPr/>
          <p:nvPr/>
        </p:nvGrpSpPr>
        <p:grpSpPr>
          <a:xfrm>
            <a:off x="276223" y="1859278"/>
            <a:ext cx="3600000" cy="3240000"/>
            <a:chOff x="0" y="0"/>
            <a:chExt cx="2820670" cy="2655851"/>
          </a:xfrm>
        </p:grpSpPr>
        <p:sp>
          <p:nvSpPr>
            <p:cNvPr id="6" name="AutoVorm 2">
              <a:extLst>
                <a:ext uri="{FF2B5EF4-FFF2-40B4-BE49-F238E27FC236}">
                  <a16:creationId xmlns:a16="http://schemas.microsoft.com/office/drawing/2014/main" id="{391FEF57-FB85-4647-9989-DF454A2F40D3}"/>
                </a:ext>
              </a:extLst>
            </p:cNvPr>
            <p:cNvSpPr>
              <a:spLocks noChangeArrowheads="1"/>
            </p:cNvSpPr>
            <p:nvPr/>
          </p:nvSpPr>
          <p:spPr bwMode="auto">
            <a:xfrm rot="5400000">
              <a:off x="217170" y="5235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“Wat is dichterbij, Jantje? De maan of Frankrijk?”, vraagt de juf.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Antwoordt Jantje: “De maan, juf.”</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“Waarom denk je dat, Jantje?” vraagt de juf.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“Omdat ik 's avonds de maan kan zien en Frankrijk niet.”</a:t>
              </a:r>
            </a:p>
          </p:txBody>
        </p:sp>
        <p:sp>
          <p:nvSpPr>
            <p:cNvPr id="7" name="AutoVorm 2">
              <a:extLst>
                <a:ext uri="{FF2B5EF4-FFF2-40B4-BE49-F238E27FC236}">
                  <a16:creationId xmlns:a16="http://schemas.microsoft.com/office/drawing/2014/main" id="{844CB66E-5551-4115-BA0B-DEC87D8B98D9}"/>
                </a:ext>
              </a:extLst>
            </p:cNvPr>
            <p:cNvSpPr>
              <a:spLocks noChangeArrowheads="1"/>
            </p:cNvSpPr>
            <p:nvPr/>
          </p:nvSpPr>
          <p:spPr bwMode="auto">
            <a:xfrm rot="5400000">
              <a:off x="1174174" y="-755650"/>
              <a:ext cx="480060" cy="1991360"/>
            </a:xfrm>
            <a:prstGeom prst="roundRect">
              <a:avLst>
                <a:gd name="adj" fmla="val 13032"/>
              </a:avLst>
            </a:prstGeom>
            <a:solidFill>
              <a:srgbClr val="CDE6FF"/>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Maandag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ep 39">
            <a:extLst>
              <a:ext uri="{FF2B5EF4-FFF2-40B4-BE49-F238E27FC236}">
                <a16:creationId xmlns:a16="http://schemas.microsoft.com/office/drawing/2014/main" id="{5BE54408-0893-4001-9A3E-EFEC780FA83B}"/>
              </a:ext>
            </a:extLst>
          </p:cNvPr>
          <p:cNvGrpSpPr/>
          <p:nvPr/>
        </p:nvGrpSpPr>
        <p:grpSpPr>
          <a:xfrm>
            <a:off x="8376738" y="1859277"/>
            <a:ext cx="3600000" cy="3240000"/>
            <a:chOff x="0" y="0"/>
            <a:chExt cx="2820670" cy="2683063"/>
          </a:xfrm>
        </p:grpSpPr>
        <p:sp>
          <p:nvSpPr>
            <p:cNvPr id="41" name="AutoVorm 2">
              <a:extLst>
                <a:ext uri="{FF2B5EF4-FFF2-40B4-BE49-F238E27FC236}">
                  <a16:creationId xmlns:a16="http://schemas.microsoft.com/office/drawing/2014/main" id="{22E2B17C-84EB-4BF6-8A2A-139FF5AC86B1}"/>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Mijn slijmerige slijmneus slijmt slijmeriger dan jouw slijmerige slijmneus slijmt.</a:t>
              </a:r>
            </a:p>
          </p:txBody>
        </p:sp>
        <p:sp>
          <p:nvSpPr>
            <p:cNvPr id="42" name="AutoVorm 2">
              <a:extLst>
                <a:ext uri="{FF2B5EF4-FFF2-40B4-BE49-F238E27FC236}">
                  <a16:creationId xmlns:a16="http://schemas.microsoft.com/office/drawing/2014/main" id="{77B65113-0FB6-4740-883E-38A82F74A7D4}"/>
                </a:ext>
              </a:extLst>
            </p:cNvPr>
            <p:cNvSpPr>
              <a:spLocks noChangeArrowheads="1"/>
            </p:cNvSpPr>
            <p:nvPr/>
          </p:nvSpPr>
          <p:spPr bwMode="auto">
            <a:xfrm rot="5400000">
              <a:off x="1174542" y="-755650"/>
              <a:ext cx="480060" cy="1991360"/>
            </a:xfrm>
            <a:prstGeom prst="roundRect">
              <a:avLst>
                <a:gd name="adj" fmla="val 13032"/>
              </a:avLst>
            </a:prstGeom>
            <a:solidFill>
              <a:srgbClr val="FF7C80"/>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600" dirty="0">
                  <a:effectLst/>
                  <a:latin typeface="Cute Notes" panose="03000600000000000000" pitchFamily="66" charset="0"/>
                  <a:ea typeface="Times New Roman" panose="02020603050405020304" pitchFamily="18" charset="0"/>
                  <a:cs typeface="Times New Roman" panose="02020603050405020304" pitchFamily="18" charset="0"/>
                </a:rPr>
                <a:t>Woensdag</a:t>
              </a: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3" name="Groep 2">
            <a:extLst>
              <a:ext uri="{FF2B5EF4-FFF2-40B4-BE49-F238E27FC236}">
                <a16:creationId xmlns:a16="http://schemas.microsoft.com/office/drawing/2014/main" id="{0F97A429-C259-4E0E-830A-8FC7BADD1B1B}"/>
              </a:ext>
            </a:extLst>
          </p:cNvPr>
          <p:cNvGrpSpPr/>
          <p:nvPr/>
        </p:nvGrpSpPr>
        <p:grpSpPr>
          <a:xfrm>
            <a:off x="4326480" y="2551198"/>
            <a:ext cx="3600001" cy="3646401"/>
            <a:chOff x="4326480" y="2551198"/>
            <a:chExt cx="3600001" cy="3646401"/>
          </a:xfrm>
        </p:grpSpPr>
        <p:grpSp>
          <p:nvGrpSpPr>
            <p:cNvPr id="4" name="Groep 3">
              <a:extLst>
                <a:ext uri="{FF2B5EF4-FFF2-40B4-BE49-F238E27FC236}">
                  <a16:creationId xmlns:a16="http://schemas.microsoft.com/office/drawing/2014/main" id="{7AF79ACD-5FC1-47E3-B76D-C5B79B9E9E20}"/>
                </a:ext>
              </a:extLst>
            </p:cNvPr>
            <p:cNvGrpSpPr/>
            <p:nvPr/>
          </p:nvGrpSpPr>
          <p:grpSpPr>
            <a:xfrm>
              <a:off x="4326480" y="2551198"/>
              <a:ext cx="3600001" cy="3646401"/>
              <a:chOff x="4326480" y="2551198"/>
              <a:chExt cx="3600001" cy="3646401"/>
            </a:xfrm>
          </p:grpSpPr>
          <p:grpSp>
            <p:nvGrpSpPr>
              <p:cNvPr id="35" name="Groep 34">
                <a:extLst>
                  <a:ext uri="{FF2B5EF4-FFF2-40B4-BE49-F238E27FC236}">
                    <a16:creationId xmlns:a16="http://schemas.microsoft.com/office/drawing/2014/main" id="{CCCE976F-20C6-47E5-8153-EC5371191977}"/>
                  </a:ext>
                </a:extLst>
              </p:cNvPr>
              <p:cNvGrpSpPr/>
              <p:nvPr/>
            </p:nvGrpSpPr>
            <p:grpSpPr>
              <a:xfrm>
                <a:off x="4326480" y="2551198"/>
                <a:ext cx="3600000" cy="3646401"/>
                <a:chOff x="0" y="0"/>
                <a:chExt cx="2820670" cy="2690201"/>
              </a:xfrm>
            </p:grpSpPr>
            <p:sp>
              <p:nvSpPr>
                <p:cNvPr id="36" name="AutoVorm 2">
                  <a:extLst>
                    <a:ext uri="{FF2B5EF4-FFF2-40B4-BE49-F238E27FC236}">
                      <a16:creationId xmlns:a16="http://schemas.microsoft.com/office/drawing/2014/main" id="{81CD4F7D-77CE-46DC-9B0C-A7402F182B65}"/>
                    </a:ext>
                  </a:extLst>
                </p:cNvPr>
                <p:cNvSpPr>
                  <a:spLocks noChangeArrowheads="1"/>
                </p:cNvSpPr>
                <p:nvPr/>
              </p:nvSpPr>
              <p:spPr bwMode="auto">
                <a:xfrm rot="5400000">
                  <a:off x="217170" y="86701"/>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sz="14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l-BE" sz="12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37" name="AutoVorm 2">
                  <a:extLst>
                    <a:ext uri="{FF2B5EF4-FFF2-40B4-BE49-F238E27FC236}">
                      <a16:creationId xmlns:a16="http://schemas.microsoft.com/office/drawing/2014/main" id="{C1FB8A1E-0776-43FC-A60A-BAECD6623F51}"/>
                    </a:ext>
                  </a:extLst>
                </p:cNvPr>
                <p:cNvSpPr>
                  <a:spLocks noChangeArrowheads="1"/>
                </p:cNvSpPr>
                <p:nvPr/>
              </p:nvSpPr>
              <p:spPr bwMode="auto">
                <a:xfrm rot="5400000">
                  <a:off x="1175482" y="-755650"/>
                  <a:ext cx="480060" cy="1991360"/>
                </a:xfrm>
                <a:prstGeom prst="roundRect">
                  <a:avLst>
                    <a:gd name="adj" fmla="val 13032"/>
                  </a:avLst>
                </a:prstGeom>
                <a:solidFill>
                  <a:srgbClr val="99FF99"/>
                </a:solidFill>
                <a:ln w="19050">
                  <a:solidFill>
                    <a:schemeClr val="bg1">
                      <a:lumMod val="65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Dinsdag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kstvak 18">
                <a:extLst>
                  <a:ext uri="{FF2B5EF4-FFF2-40B4-BE49-F238E27FC236}">
                    <a16:creationId xmlns:a16="http://schemas.microsoft.com/office/drawing/2014/main" id="{CBE31F11-D444-488F-B30B-52CE454FDDF5}"/>
                  </a:ext>
                </a:extLst>
              </p:cNvPr>
              <p:cNvSpPr txBox="1"/>
              <p:nvPr/>
            </p:nvSpPr>
            <p:spPr>
              <a:xfrm>
                <a:off x="4326481" y="2876544"/>
                <a:ext cx="3600000" cy="774507"/>
              </a:xfrm>
              <a:prstGeom prst="rect">
                <a:avLst/>
              </a:prstGeom>
              <a:noFill/>
            </p:spPr>
            <p:txBody>
              <a:bodyPr wrap="square">
                <a:sp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Welk woord staat hier?</a:t>
                </a:r>
              </a:p>
            </p:txBody>
          </p:sp>
        </p:grpSp>
        <p:pic>
          <p:nvPicPr>
            <p:cNvPr id="17" name="Afbeelding 16">
              <a:extLst>
                <a:ext uri="{FF2B5EF4-FFF2-40B4-BE49-F238E27FC236}">
                  <a16:creationId xmlns:a16="http://schemas.microsoft.com/office/drawing/2014/main" id="{A9547CF2-1F0B-49CB-868B-84BD9FA6ACBA}"/>
                </a:ext>
              </a:extLst>
            </p:cNvPr>
            <p:cNvPicPr/>
            <p:nvPr/>
          </p:nvPicPr>
          <p:blipFill>
            <a:blip r:embed="rId5"/>
            <a:stretch>
              <a:fillRect/>
            </a:stretch>
          </p:blipFill>
          <p:spPr>
            <a:xfrm>
              <a:off x="4648445" y="3690960"/>
              <a:ext cx="2895109" cy="2371613"/>
            </a:xfrm>
            <a:prstGeom prst="rect">
              <a:avLst/>
            </a:prstGeom>
          </p:spPr>
        </p:pic>
      </p:grpSp>
    </p:spTree>
    <p:extLst>
      <p:ext uri="{BB962C8B-B14F-4D97-AF65-F5344CB8AC3E}">
        <p14:creationId xmlns:p14="http://schemas.microsoft.com/office/powerpoint/2010/main" val="21062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347" y="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40</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Loop niet zomaar voorbij, schenk je lach. Wens iemand een fijne dag. Bewonder en verwonder. Maak vandaag net even wat meer bijzonder!</a:t>
              </a: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Elke dag met natte sokken lopen of elke dag een portie spruitjes eten?</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3982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6266F572-9D83-4A9E-BB6B-62D09D85386E}"/>
              </a:ext>
            </a:extLst>
          </p:cNvPr>
          <p:cNvPicPr/>
          <p:nvPr/>
        </p:nvPicPr>
        <p:blipFill>
          <a:blip r:embed="rId2" cstate="print">
            <a:alphaModFix am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 y="-71120"/>
            <a:ext cx="12192000" cy="6248400"/>
          </a:xfrm>
          <a:prstGeom prst="rect">
            <a:avLst/>
          </a:prstGeom>
        </p:spPr>
      </p:pic>
      <p:sp>
        <p:nvSpPr>
          <p:cNvPr id="2" name="Titel 1">
            <a:extLst>
              <a:ext uri="{FF2B5EF4-FFF2-40B4-BE49-F238E27FC236}">
                <a16:creationId xmlns:a16="http://schemas.microsoft.com/office/drawing/2014/main" id="{A8A50B27-6DA7-4A61-8BF9-5805112F409E}"/>
              </a:ext>
            </a:extLst>
          </p:cNvPr>
          <p:cNvSpPr>
            <a:spLocks noGrp="1"/>
          </p:cNvSpPr>
          <p:nvPr>
            <p:ph type="title"/>
          </p:nvPr>
        </p:nvSpPr>
        <p:spPr/>
        <p:txBody>
          <a:bodyPr/>
          <a:lstStyle/>
          <a:p>
            <a:pPr algn="ctr"/>
            <a:r>
              <a:rPr lang="nl-BE" dirty="0"/>
              <a:t>Week 4</a:t>
            </a:r>
          </a:p>
        </p:txBody>
      </p:sp>
      <p:sp>
        <p:nvSpPr>
          <p:cNvPr id="25" name="Tekstvak 24">
            <a:extLst>
              <a:ext uri="{FF2B5EF4-FFF2-40B4-BE49-F238E27FC236}">
                <a16:creationId xmlns:a16="http://schemas.microsoft.com/office/drawing/2014/main" id="{D9A96537-DFD1-4590-A2C4-1301DFE50D0E}"/>
              </a:ext>
            </a:extLst>
          </p:cNvPr>
          <p:cNvSpPr txBox="1"/>
          <p:nvPr/>
        </p:nvSpPr>
        <p:spPr>
          <a:xfrm>
            <a:off x="9631680" y="6453629"/>
            <a:ext cx="2245360" cy="261610"/>
          </a:xfrm>
          <a:prstGeom prst="rect">
            <a:avLst/>
          </a:prstGeom>
          <a:noFill/>
        </p:spPr>
        <p:txBody>
          <a:bodyPr wrap="square" rtlCol="0">
            <a:spAutoFit/>
          </a:bodyPr>
          <a:lstStyle/>
          <a:p>
            <a:pPr algn="r"/>
            <a:r>
              <a:rPr lang="nl-BE" sz="1050" dirty="0"/>
              <a:t>Juf Isis</a:t>
            </a:r>
          </a:p>
        </p:txBody>
      </p:sp>
      <p:grpSp>
        <p:nvGrpSpPr>
          <p:cNvPr id="16" name="Groep 15">
            <a:extLst>
              <a:ext uri="{FF2B5EF4-FFF2-40B4-BE49-F238E27FC236}">
                <a16:creationId xmlns:a16="http://schemas.microsoft.com/office/drawing/2014/main" id="{81004805-3210-4997-B840-CE40BE7A4E6F}"/>
              </a:ext>
            </a:extLst>
          </p:cNvPr>
          <p:cNvGrpSpPr/>
          <p:nvPr/>
        </p:nvGrpSpPr>
        <p:grpSpPr>
          <a:xfrm>
            <a:off x="1097280" y="2179001"/>
            <a:ext cx="3600000" cy="3240000"/>
            <a:chOff x="0" y="0"/>
            <a:chExt cx="2820670" cy="2683063"/>
          </a:xfrm>
        </p:grpSpPr>
        <p:sp>
          <p:nvSpPr>
            <p:cNvPr id="17" name="AutoVorm 2">
              <a:extLst>
                <a:ext uri="{FF2B5EF4-FFF2-40B4-BE49-F238E27FC236}">
                  <a16:creationId xmlns:a16="http://schemas.microsoft.com/office/drawing/2014/main" id="{D871AC67-E9A3-4381-A881-16C8261EB713}"/>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nSpc>
                  <a:spcPct val="107000"/>
                </a:lnSpc>
                <a:spcAft>
                  <a:spcPts val="800"/>
                </a:spcAft>
              </a:pPr>
              <a:r>
                <a:rPr lang="nl-BE" sz="16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Als een regenboog vol kleur, als een zonnetje heel fel. </a:t>
              </a:r>
            </a:p>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Een herinnering zo dierbaar, in gedachten, geen vaarwel.</a:t>
              </a:r>
            </a:p>
            <a:p>
              <a:pPr algn="ctr">
                <a:lnSpc>
                  <a:spcPct val="107000"/>
                </a:lnSpc>
                <a:spcAft>
                  <a:spcPts val="800"/>
                </a:spcAft>
              </a:pPr>
              <a:r>
                <a:rPr lang="nl-BE" sz="1100"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BE" sz="1100" dirty="0">
                <a:effectLst/>
                <a:ea typeface="Calibri" panose="020F0502020204030204" pitchFamily="34" charset="0"/>
                <a:cs typeface="Times New Roman" panose="02020603050405020304" pitchFamily="18" charset="0"/>
              </a:endParaRPr>
            </a:p>
          </p:txBody>
        </p:sp>
        <p:sp>
          <p:nvSpPr>
            <p:cNvPr id="18" name="AutoVorm 2">
              <a:extLst>
                <a:ext uri="{FF2B5EF4-FFF2-40B4-BE49-F238E27FC236}">
                  <a16:creationId xmlns:a16="http://schemas.microsoft.com/office/drawing/2014/main" id="{4FE1CC39-8443-4F13-BDB2-B8BAA4CC647B}"/>
                </a:ext>
              </a:extLst>
            </p:cNvPr>
            <p:cNvSpPr>
              <a:spLocks noChangeArrowheads="1"/>
            </p:cNvSpPr>
            <p:nvPr/>
          </p:nvSpPr>
          <p:spPr bwMode="auto">
            <a:xfrm rot="5400000">
              <a:off x="1174542" y="-755650"/>
              <a:ext cx="480060" cy="1991360"/>
            </a:xfrm>
            <a:prstGeom prst="roundRect">
              <a:avLst>
                <a:gd name="adj" fmla="val 13032"/>
              </a:avLst>
            </a:prstGeom>
            <a:solidFill>
              <a:srgbClr val="FFCC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400" dirty="0">
                  <a:effectLst/>
                  <a:latin typeface="Cute Notes" panose="03000600000000000000" pitchFamily="66" charset="0"/>
                  <a:ea typeface="Times New Roman" panose="02020603050405020304" pitchFamily="18" charset="0"/>
                  <a:cs typeface="Times New Roman" panose="02020603050405020304" pitchFamily="18" charset="0"/>
                </a:rPr>
                <a:t>Donderdag</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ep 18">
            <a:extLst>
              <a:ext uri="{FF2B5EF4-FFF2-40B4-BE49-F238E27FC236}">
                <a16:creationId xmlns:a16="http://schemas.microsoft.com/office/drawing/2014/main" id="{A776D51E-77BC-4B56-9932-CB80F0B6E8EB}"/>
              </a:ext>
            </a:extLst>
          </p:cNvPr>
          <p:cNvGrpSpPr/>
          <p:nvPr/>
        </p:nvGrpSpPr>
        <p:grpSpPr>
          <a:xfrm>
            <a:off x="7555680" y="2179001"/>
            <a:ext cx="3600000" cy="3240000"/>
            <a:chOff x="0" y="0"/>
            <a:chExt cx="2820670" cy="2683063"/>
          </a:xfrm>
        </p:grpSpPr>
        <p:sp>
          <p:nvSpPr>
            <p:cNvPr id="20" name="AutoVorm 2">
              <a:extLst>
                <a:ext uri="{FF2B5EF4-FFF2-40B4-BE49-F238E27FC236}">
                  <a16:creationId xmlns:a16="http://schemas.microsoft.com/office/drawing/2014/main" id="{72DFE7A1-F36D-4767-8DB3-B37F909ACBF6}"/>
                </a:ext>
              </a:extLst>
            </p:cNvPr>
            <p:cNvSpPr>
              <a:spLocks noChangeArrowheads="1"/>
            </p:cNvSpPr>
            <p:nvPr/>
          </p:nvSpPr>
          <p:spPr bwMode="auto">
            <a:xfrm rot="5400000">
              <a:off x="217170" y="79563"/>
              <a:ext cx="2386330" cy="2820670"/>
            </a:xfrm>
            <a:prstGeom prst="roundRect">
              <a:avLst>
                <a:gd name="adj" fmla="val 13032"/>
              </a:avLst>
            </a:prstGeom>
            <a:no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algn="ctr">
                <a:lnSpc>
                  <a:spcPct val="107000"/>
                </a:lnSpc>
                <a:spcAft>
                  <a:spcPts val="800"/>
                </a:spcAft>
              </a:pPr>
              <a:r>
                <a:rPr lang="nl-BE" dirty="0">
                  <a:effectLst/>
                  <a:latin typeface="Calibri" panose="020F0502020204030204" pitchFamily="34" charset="0"/>
                  <a:ea typeface="Calibri" panose="020F0502020204030204" pitchFamily="34" charset="0"/>
                  <a:cs typeface="Times New Roman" panose="02020603050405020304" pitchFamily="18" charset="0"/>
                </a:rPr>
                <a:t>Een hond als huisdier of een kat als huisdier?</a:t>
              </a:r>
            </a:p>
          </p:txBody>
        </p:sp>
        <p:sp>
          <p:nvSpPr>
            <p:cNvPr id="21" name="AutoVorm 2">
              <a:extLst>
                <a:ext uri="{FF2B5EF4-FFF2-40B4-BE49-F238E27FC236}">
                  <a16:creationId xmlns:a16="http://schemas.microsoft.com/office/drawing/2014/main" id="{AE07741D-C964-4C2E-9BD4-67C786B10F09}"/>
                </a:ext>
              </a:extLst>
            </p:cNvPr>
            <p:cNvSpPr>
              <a:spLocks noChangeArrowheads="1"/>
            </p:cNvSpPr>
            <p:nvPr/>
          </p:nvSpPr>
          <p:spPr bwMode="auto">
            <a:xfrm rot="5400000">
              <a:off x="1174542" y="-755650"/>
              <a:ext cx="480060" cy="1991360"/>
            </a:xfrm>
            <a:prstGeom prst="roundRect">
              <a:avLst>
                <a:gd name="adj" fmla="val 13032"/>
              </a:avLst>
            </a:prstGeom>
            <a:solidFill>
              <a:srgbClr val="FFFF66"/>
            </a:solidFill>
            <a:ln w="19050">
              <a:solidFill>
                <a:schemeClr val="bg1">
                  <a:lumMod val="50000"/>
                </a:schemeClr>
              </a:solidFill>
            </a:ln>
          </p:spPr>
          <p:txBody>
            <a:bodyPr rot="0" vert="horz" wrap="square" lIns="91440" tIns="45720" rIns="91440" bIns="45720" anchor="ctr" anchorCtr="0" upright="1">
              <a:noAutofit/>
            </a:bodyPr>
            <a:lstStyle/>
            <a:p>
              <a:pPr algn="ctr">
                <a:lnSpc>
                  <a:spcPct val="107000"/>
                </a:lnSpc>
                <a:spcAft>
                  <a:spcPts val="800"/>
                </a:spcAft>
              </a:pPr>
              <a:r>
                <a:rPr lang="nl-BE" sz="2800" dirty="0">
                  <a:effectLst/>
                  <a:latin typeface="Cute Notes" panose="03000600000000000000" pitchFamily="66" charset="0"/>
                  <a:ea typeface="Times New Roman" panose="02020603050405020304" pitchFamily="18" charset="0"/>
                  <a:cs typeface="Times New Roman" panose="02020603050405020304" pitchFamily="18" charset="0"/>
                </a:rPr>
                <a:t>Vrijdag</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44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3265</TotalTime>
  <Words>6080</Words>
  <Application>Microsoft Office PowerPoint</Application>
  <PresentationFormat>Breedbeeld</PresentationFormat>
  <Paragraphs>1294</Paragraphs>
  <Slides>81</Slides>
  <Notes>40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81</vt:i4>
      </vt:variant>
    </vt:vector>
  </HeadingPairs>
  <TitlesOfParts>
    <vt:vector size="85" baseType="lpstr">
      <vt:lpstr>Calibri</vt:lpstr>
      <vt:lpstr>Calibri Light</vt:lpstr>
      <vt:lpstr>Cute Notes</vt:lpstr>
      <vt:lpstr>Terugblik</vt:lpstr>
      <vt:lpstr>Ochtendrituelen</vt:lpstr>
      <vt:lpstr>Week 1</vt:lpstr>
      <vt:lpstr>Week 1</vt:lpstr>
      <vt:lpstr>Week 2</vt:lpstr>
      <vt:lpstr>Week 2</vt:lpstr>
      <vt:lpstr>Week 3</vt:lpstr>
      <vt:lpstr>Week 3</vt:lpstr>
      <vt:lpstr>Week 4</vt:lpstr>
      <vt:lpstr>Week 4</vt:lpstr>
      <vt:lpstr>Week 5</vt:lpstr>
      <vt:lpstr>Week 5</vt:lpstr>
      <vt:lpstr>Week 6</vt:lpstr>
      <vt:lpstr>Week 6</vt:lpstr>
      <vt:lpstr>Week 7</vt:lpstr>
      <vt:lpstr>Week 7</vt:lpstr>
      <vt:lpstr>Week 8</vt:lpstr>
      <vt:lpstr>Week 8</vt:lpstr>
      <vt:lpstr>Week 9</vt:lpstr>
      <vt:lpstr>Week 9</vt:lpstr>
      <vt:lpstr>Week 10</vt:lpstr>
      <vt:lpstr>Week 10</vt:lpstr>
      <vt:lpstr>Week 11</vt:lpstr>
      <vt:lpstr>Week 11</vt:lpstr>
      <vt:lpstr>Week 12</vt:lpstr>
      <vt:lpstr>Week 12</vt:lpstr>
      <vt:lpstr>Week 13</vt:lpstr>
      <vt:lpstr>Week 13</vt:lpstr>
      <vt:lpstr>Week 14</vt:lpstr>
      <vt:lpstr>Week 14</vt:lpstr>
      <vt:lpstr>Week 15</vt:lpstr>
      <vt:lpstr>Week 15</vt:lpstr>
      <vt:lpstr>Week 16</vt:lpstr>
      <vt:lpstr>Week 16</vt:lpstr>
      <vt:lpstr>Week 17</vt:lpstr>
      <vt:lpstr>Week 17</vt:lpstr>
      <vt:lpstr>Week 18</vt:lpstr>
      <vt:lpstr>Week 18</vt:lpstr>
      <vt:lpstr>Week 19</vt:lpstr>
      <vt:lpstr>Week 19</vt:lpstr>
      <vt:lpstr>Week 20</vt:lpstr>
      <vt:lpstr>Week 20</vt:lpstr>
      <vt:lpstr>Week 21</vt:lpstr>
      <vt:lpstr>Week 21</vt:lpstr>
      <vt:lpstr>Week 22</vt:lpstr>
      <vt:lpstr>Week 22</vt:lpstr>
      <vt:lpstr>Week 23</vt:lpstr>
      <vt:lpstr>Week 23</vt:lpstr>
      <vt:lpstr>Week 24</vt:lpstr>
      <vt:lpstr>Week 24</vt:lpstr>
      <vt:lpstr>Week 25</vt:lpstr>
      <vt:lpstr>Week 25</vt:lpstr>
      <vt:lpstr>Week 26</vt:lpstr>
      <vt:lpstr>Week 26</vt:lpstr>
      <vt:lpstr>Week 27</vt:lpstr>
      <vt:lpstr>Week 27</vt:lpstr>
      <vt:lpstr>Week 28</vt:lpstr>
      <vt:lpstr>Week 28</vt:lpstr>
      <vt:lpstr>Week 29</vt:lpstr>
      <vt:lpstr>Week 29</vt:lpstr>
      <vt:lpstr>Week 30</vt:lpstr>
      <vt:lpstr>Week 30</vt:lpstr>
      <vt:lpstr>Week 31</vt:lpstr>
      <vt:lpstr>Week 31</vt:lpstr>
      <vt:lpstr>Week 32</vt:lpstr>
      <vt:lpstr>Week 32</vt:lpstr>
      <vt:lpstr>Week 33</vt:lpstr>
      <vt:lpstr>Week 33</vt:lpstr>
      <vt:lpstr>Week 34</vt:lpstr>
      <vt:lpstr>Week 34</vt:lpstr>
      <vt:lpstr>Week 35</vt:lpstr>
      <vt:lpstr>Week 35</vt:lpstr>
      <vt:lpstr>Week 36</vt:lpstr>
      <vt:lpstr>Week 36</vt:lpstr>
      <vt:lpstr>Week 37</vt:lpstr>
      <vt:lpstr>Week 37</vt:lpstr>
      <vt:lpstr>Week 38</vt:lpstr>
      <vt:lpstr>Week 38</vt:lpstr>
      <vt:lpstr>Week 39</vt:lpstr>
      <vt:lpstr>Week 39</vt:lpstr>
      <vt:lpstr>Week 40</vt:lpstr>
      <vt:lpstr>Week 40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Ochtendrituelen</dc:title>
  <dc:creator>Genar Isis [student]</dc:creator>
  <cp:lastModifiedBy>Isis Genar</cp:lastModifiedBy>
  <cp:revision>19</cp:revision>
  <dcterms:created xsi:type="dcterms:W3CDTF">2020-08-20T13:10:20Z</dcterms:created>
  <dcterms:modified xsi:type="dcterms:W3CDTF">2022-08-19T15:15:44Z</dcterms:modified>
</cp:coreProperties>
</file>